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47"/>
  </p:notesMasterIdLst>
  <p:sldIdLst>
    <p:sldId id="470" r:id="rId11"/>
    <p:sldId id="353" r:id="rId12"/>
    <p:sldId id="471" r:id="rId13"/>
    <p:sldId id="352" r:id="rId14"/>
    <p:sldId id="512" r:id="rId15"/>
    <p:sldId id="513" r:id="rId16"/>
    <p:sldId id="495" r:id="rId17"/>
    <p:sldId id="497" r:id="rId18"/>
    <p:sldId id="545" r:id="rId19"/>
    <p:sldId id="546" r:id="rId20"/>
    <p:sldId id="510" r:id="rId21"/>
    <p:sldId id="494" r:id="rId22"/>
    <p:sldId id="544" r:id="rId23"/>
    <p:sldId id="537" r:id="rId24"/>
    <p:sldId id="542" r:id="rId25"/>
    <p:sldId id="519" r:id="rId26"/>
    <p:sldId id="511" r:id="rId27"/>
    <p:sldId id="522" r:id="rId28"/>
    <p:sldId id="523" r:id="rId29"/>
    <p:sldId id="524" r:id="rId30"/>
    <p:sldId id="529" r:id="rId31"/>
    <p:sldId id="525" r:id="rId32"/>
    <p:sldId id="526" r:id="rId33"/>
    <p:sldId id="527" r:id="rId34"/>
    <p:sldId id="528" r:id="rId35"/>
    <p:sldId id="531" r:id="rId36"/>
    <p:sldId id="532" r:id="rId37"/>
    <p:sldId id="533" r:id="rId38"/>
    <p:sldId id="534" r:id="rId39"/>
    <p:sldId id="535" r:id="rId40"/>
    <p:sldId id="538" r:id="rId41"/>
    <p:sldId id="536" r:id="rId42"/>
    <p:sldId id="539" r:id="rId43"/>
    <p:sldId id="540" r:id="rId44"/>
    <p:sldId id="541" r:id="rId45"/>
    <p:sldId id="297" r:id="rId46"/>
  </p:sldIdLst>
  <p:sldSz cx="12190413" cy="6859588"/>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200"/>
    <a:srgbClr val="427C80"/>
    <a:srgbClr val="4083AE"/>
    <a:srgbClr val="F7713C"/>
    <a:srgbClr val="3296A8"/>
    <a:srgbClr val="6D8AAB"/>
    <a:srgbClr val="31709C"/>
    <a:srgbClr val="7697B3"/>
    <a:srgbClr val="6F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32" autoAdjust="0"/>
    <p:restoredTop sz="97778" autoAdjust="0"/>
  </p:normalViewPr>
  <p:slideViewPr>
    <p:cSldViewPr snapToGrid="0" showGuides="1">
      <p:cViewPr>
        <p:scale>
          <a:sx n="70" d="100"/>
          <a:sy n="70" d="100"/>
        </p:scale>
        <p:origin x="-567" y="-576"/>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pPr/>
              <a:t>2021/10/4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10</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11</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12</a:t>
            </a:fld>
            <a:endParaRPr lang="zh-CN" altLang="en-US"/>
          </a:p>
        </p:txBody>
      </p:sp>
    </p:spTree>
    <p:extLst>
      <p:ext uri="{BB962C8B-B14F-4D97-AF65-F5344CB8AC3E}">
        <p14:creationId xmlns:p14="http://schemas.microsoft.com/office/powerpoint/2010/main" val="55345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13</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16</a:t>
            </a:fld>
            <a:endParaRPr lang="zh-CN" altLang="en-US"/>
          </a:p>
        </p:txBody>
      </p:sp>
    </p:spTree>
    <p:extLst>
      <p:ext uri="{BB962C8B-B14F-4D97-AF65-F5344CB8AC3E}">
        <p14:creationId xmlns:p14="http://schemas.microsoft.com/office/powerpoint/2010/main" val="55345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17</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a:t>
            </a:fld>
            <a:endParaRPr lang="zh-CN" altLang="en-US"/>
          </a:p>
        </p:txBody>
      </p:sp>
    </p:spTree>
    <p:extLst>
      <p:ext uri="{BB962C8B-B14F-4D97-AF65-F5344CB8AC3E}">
        <p14:creationId xmlns:p14="http://schemas.microsoft.com/office/powerpoint/2010/main" val="1595030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5</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6</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7</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8</a:t>
            </a:fld>
            <a:endParaRPr lang="zh-CN" altLang="en-US"/>
          </a:p>
        </p:txBody>
      </p:sp>
    </p:spTree>
    <p:extLst>
      <p:ext uri="{BB962C8B-B14F-4D97-AF65-F5344CB8AC3E}">
        <p14:creationId xmlns:p14="http://schemas.microsoft.com/office/powerpoint/2010/main" val="190883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9</a:t>
            </a:fld>
            <a:endParaRPr lang="zh-CN" altLang="en-US"/>
          </a:p>
        </p:txBody>
      </p:sp>
    </p:spTree>
    <p:extLst>
      <p:ext uri="{BB962C8B-B14F-4D97-AF65-F5344CB8AC3E}">
        <p14:creationId xmlns:p14="http://schemas.microsoft.com/office/powerpoint/2010/main" val="192046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2021/10/4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pPr/>
              <a:t>2021/10/4</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10/4/2021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4/10/2021</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3.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4B8055F5-000A-4A5D-977C-260C4D81C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sp>
        <p:nvSpPr>
          <p:cNvPr id="8" name="18">
            <a:extLst>
              <a:ext uri="{FF2B5EF4-FFF2-40B4-BE49-F238E27FC236}">
                <a16:creationId xmlns="" xmlns:a16="http://schemas.microsoft.com/office/drawing/2014/main" id="{952ABC70-3D7B-4A89-BF8C-2D473D32C747}"/>
              </a:ext>
            </a:extLst>
          </p:cNvPr>
          <p:cNvSpPr>
            <a:spLocks noChangeArrowheads="1"/>
          </p:cNvSpPr>
          <p:nvPr>
            <p:custDataLst>
              <p:tags r:id="rId1"/>
            </p:custDataLst>
          </p:nvPr>
        </p:nvSpPr>
        <p:spPr bwMode="auto">
          <a:xfrm>
            <a:off x="3110158" y="1216184"/>
            <a:ext cx="5729042" cy="2554545"/>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algn="ctr" fontAlgn="base">
              <a:spcBef>
                <a:spcPct val="0"/>
              </a:spcBef>
              <a:spcAft>
                <a:spcPct val="0"/>
              </a:spcAft>
            </a:pPr>
            <a:r>
              <a:rPr lang="en-US" altLang="zh-CN" sz="16600" dirty="0" err="1">
                <a:solidFill>
                  <a:srgbClr val="427C80"/>
                </a:solidFill>
                <a:latin typeface="Times New Roman" pitchFamily="18" charset="0"/>
                <a:ea typeface="金梅浪漫體" panose="02010609000101010101" pitchFamily="49" charset="-120"/>
                <a:cs typeface="Times New Roman" pitchFamily="18" charset="0"/>
              </a:rPr>
              <a:t>Đại</a:t>
            </a:r>
            <a:r>
              <a:rPr lang="en-US" altLang="zh-CN" sz="16600" dirty="0">
                <a:solidFill>
                  <a:srgbClr val="427C80"/>
                </a:solidFill>
                <a:latin typeface="Times New Roman" pitchFamily="18" charset="0"/>
                <a:ea typeface="金梅浪漫體" panose="02010609000101010101" pitchFamily="49" charset="-120"/>
                <a:cs typeface="Times New Roman" pitchFamily="18" charset="0"/>
              </a:rPr>
              <a:t> </a:t>
            </a:r>
            <a:r>
              <a:rPr lang="en-US" altLang="zh-CN" sz="16600" dirty="0" err="1">
                <a:solidFill>
                  <a:srgbClr val="FFC000"/>
                </a:solidFill>
                <a:latin typeface="Times New Roman" pitchFamily="18" charset="0"/>
                <a:ea typeface="金梅浪漫體" panose="02010609000101010101" pitchFamily="49" charset="-120"/>
                <a:cs typeface="Times New Roman" pitchFamily="18" charset="0"/>
              </a:rPr>
              <a:t>từ</a:t>
            </a:r>
            <a:endParaRPr lang="en-US" altLang="zh-CN" sz="16600" dirty="0">
              <a:solidFill>
                <a:srgbClr val="FFC000"/>
              </a:solidFill>
              <a:latin typeface="Times New Roman" pitchFamily="18" charset="0"/>
              <a:ea typeface="金梅浪漫體" panose="02010609000101010101" pitchFamily="49" charset="-120"/>
              <a:cs typeface="Times New Roman" pitchFamily="18" charset="0"/>
            </a:endParaRPr>
          </a:p>
        </p:txBody>
      </p:sp>
    </p:spTree>
    <p:extLst>
      <p:ext uri="{BB962C8B-B14F-4D97-AF65-F5344CB8AC3E}">
        <p14:creationId xmlns:p14="http://schemas.microsoft.com/office/powerpoint/2010/main" val="14624249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582056" y="338277"/>
            <a:ext cx="8534401" cy="584775"/>
          </a:xfrm>
          <a:prstGeom prst="rect">
            <a:avLst/>
          </a:prstGeom>
        </p:spPr>
        <p:txBody>
          <a:bodyPr wrap="square">
            <a:spAutoFit/>
          </a:bodyPr>
          <a:lstStyle/>
          <a:p>
            <a:r>
              <a:rPr lang="vi-VN" sz="3200" b="1" dirty="0">
                <a:latin typeface="+mj-lt"/>
              </a:rPr>
              <a:t>a) Đồ chơi của chúng tôi chẳng có nhiều.</a:t>
            </a:r>
          </a:p>
        </p:txBody>
      </p:sp>
      <p:sp>
        <p:nvSpPr>
          <p:cNvPr id="53" name="Rectangle 52"/>
          <p:cNvSpPr/>
          <p:nvPr/>
        </p:nvSpPr>
        <p:spPr>
          <a:xfrm>
            <a:off x="1654629" y="1637328"/>
            <a:ext cx="10535784" cy="584775"/>
          </a:xfrm>
          <a:prstGeom prst="rect">
            <a:avLst/>
          </a:prstGeom>
        </p:spPr>
        <p:txBody>
          <a:bodyPr wrap="square">
            <a:spAutoFit/>
          </a:bodyPr>
          <a:lstStyle/>
          <a:p>
            <a:r>
              <a:rPr lang="vi-VN" sz="3200" b="1" dirty="0">
                <a:latin typeface="+mj-lt"/>
              </a:rPr>
              <a:t>b) </a:t>
            </a:r>
            <a:r>
              <a:rPr lang="en-US" sz="3200" b="1" dirty="0" err="1">
                <a:latin typeface="+mj-lt"/>
                <a:cs typeface="Times New Roman" pitchFamily="18" charset="0"/>
              </a:rPr>
              <a:t>Họ</a:t>
            </a:r>
            <a:r>
              <a:rPr lang="en-US" sz="3200" b="1" dirty="0">
                <a:latin typeface="+mj-lt"/>
              </a:rPr>
              <a:t> </a:t>
            </a:r>
            <a:r>
              <a:rPr lang="vi-VN" sz="3200" b="1" dirty="0">
                <a:latin typeface="+mj-lt"/>
              </a:rPr>
              <a:t>muốn cam kết rằng, không có ưu tiên nào lớn </a:t>
            </a:r>
            <a:r>
              <a:rPr lang="vi-VN" sz="3200" b="1" dirty="0" smtClean="0">
                <a:latin typeface="+mj-lt"/>
              </a:rPr>
              <a:t>hơn</a:t>
            </a:r>
            <a:r>
              <a:rPr lang="en-US" sz="3200" b="1" dirty="0" smtClean="0">
                <a:latin typeface="+mj-lt"/>
              </a:rPr>
              <a:t>…</a:t>
            </a:r>
            <a:endParaRPr lang="vi-VN" sz="3200" b="1" dirty="0">
              <a:latin typeface="+mj-lt"/>
            </a:endParaRPr>
          </a:p>
        </p:txBody>
      </p:sp>
      <p:sp>
        <p:nvSpPr>
          <p:cNvPr id="54" name="Rectangle 53"/>
          <p:cNvSpPr/>
          <p:nvPr/>
        </p:nvSpPr>
        <p:spPr>
          <a:xfrm>
            <a:off x="1419795" y="4264571"/>
            <a:ext cx="11206612" cy="584775"/>
          </a:xfrm>
          <a:prstGeom prst="rect">
            <a:avLst/>
          </a:prstGeom>
        </p:spPr>
        <p:txBody>
          <a:bodyPr wrap="square">
            <a:spAutoFit/>
          </a:bodyPr>
          <a:lstStyle/>
          <a:p>
            <a:r>
              <a:rPr lang="vi-VN" sz="3200" b="1" dirty="0">
                <a:latin typeface="+mj-lt"/>
              </a:rPr>
              <a:t>d) Tôi lấy giấy bút ra hí hoáy vẽ. Hà cũng bắt chước làm vậy.</a:t>
            </a:r>
            <a:endParaRPr lang="en-US" sz="3200" b="1" dirty="0">
              <a:solidFill>
                <a:srgbClr val="FF0000"/>
              </a:solidFill>
              <a:latin typeface="+mj-lt"/>
              <a:cs typeface="Times New Roman" pitchFamily="18" charset="0"/>
            </a:endParaRPr>
          </a:p>
        </p:txBody>
      </p:sp>
      <p:sp>
        <p:nvSpPr>
          <p:cNvPr id="55" name="Rectangle 54"/>
          <p:cNvSpPr/>
          <p:nvPr/>
        </p:nvSpPr>
        <p:spPr>
          <a:xfrm>
            <a:off x="1776418" y="5549100"/>
            <a:ext cx="5509760" cy="584775"/>
          </a:xfrm>
          <a:prstGeom prst="rect">
            <a:avLst/>
          </a:prstGeom>
        </p:spPr>
        <p:txBody>
          <a:bodyPr wrap="square">
            <a:spAutoFit/>
          </a:bodyPr>
          <a:lstStyle/>
          <a:p>
            <a:r>
              <a:rPr lang="vi-VN" sz="3200" b="1" dirty="0">
                <a:latin typeface="+mj-lt"/>
              </a:rPr>
              <a:t>e) Ai là người dũng cảm nhất?</a:t>
            </a:r>
            <a:endParaRPr lang="en-US" sz="3200" b="1" dirty="0">
              <a:latin typeface="+mj-lt"/>
            </a:endParaRPr>
          </a:p>
        </p:txBody>
      </p:sp>
      <p:sp>
        <p:nvSpPr>
          <p:cNvPr id="17" name="Rectangle 16"/>
          <p:cNvSpPr/>
          <p:nvPr/>
        </p:nvSpPr>
        <p:spPr>
          <a:xfrm>
            <a:off x="1712667" y="2965910"/>
            <a:ext cx="7792584" cy="584775"/>
          </a:xfrm>
          <a:prstGeom prst="rect">
            <a:avLst/>
          </a:prstGeom>
        </p:spPr>
        <p:txBody>
          <a:bodyPr wrap="square">
            <a:spAutoFit/>
          </a:bodyPr>
          <a:lstStyle/>
          <a:p>
            <a:r>
              <a:rPr lang="vi-VN" sz="3200" b="1" dirty="0">
                <a:latin typeface="+mj-lt"/>
              </a:rPr>
              <a:t>c) Hôm qua, người về muộn nhất lớp là tôi.</a:t>
            </a:r>
            <a:endParaRPr lang="en-US" sz="3200" b="1" dirty="0">
              <a:latin typeface="+mj-lt"/>
            </a:endParaRPr>
          </a:p>
        </p:txBody>
      </p:sp>
      <p:cxnSp>
        <p:nvCxnSpPr>
          <p:cNvPr id="9" name="Straight Connector 8"/>
          <p:cNvCxnSpPr/>
          <p:nvPr/>
        </p:nvCxnSpPr>
        <p:spPr>
          <a:xfrm flipV="1">
            <a:off x="4335331" y="812800"/>
            <a:ext cx="1582057" cy="145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30102" y="761473"/>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PN (DT)</a:t>
            </a:r>
            <a:endParaRPr lang="vi-VN" sz="3200" b="1" dirty="0">
              <a:solidFill>
                <a:srgbClr val="00B050"/>
              </a:solidFill>
              <a:latin typeface="+mj-lt"/>
              <a:cs typeface="Times New Roman" pitchFamily="18" charset="0"/>
            </a:endParaRPr>
          </a:p>
        </p:txBody>
      </p:sp>
      <p:cxnSp>
        <p:nvCxnSpPr>
          <p:cNvPr id="13" name="Straight Connector 12"/>
          <p:cNvCxnSpPr/>
          <p:nvPr/>
        </p:nvCxnSpPr>
        <p:spPr>
          <a:xfrm>
            <a:off x="2119088" y="2177144"/>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05852" y="2200662"/>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cxnSp>
        <p:nvCxnSpPr>
          <p:cNvPr id="21" name="Straight Connector 20"/>
          <p:cNvCxnSpPr/>
          <p:nvPr/>
        </p:nvCxnSpPr>
        <p:spPr>
          <a:xfrm>
            <a:off x="8719457" y="3472190"/>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557404" y="3427366"/>
            <a:ext cx="897147"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VN</a:t>
            </a:r>
            <a:endParaRPr lang="vi-VN" sz="3200" b="1" dirty="0">
              <a:solidFill>
                <a:srgbClr val="00B050"/>
              </a:solidFill>
              <a:latin typeface="+mj-lt"/>
              <a:cs typeface="Times New Roman" pitchFamily="18" charset="0"/>
            </a:endParaRPr>
          </a:p>
        </p:txBody>
      </p:sp>
      <p:cxnSp>
        <p:nvCxnSpPr>
          <p:cNvPr id="23" name="Straight Connector 22"/>
          <p:cNvCxnSpPr/>
          <p:nvPr/>
        </p:nvCxnSpPr>
        <p:spPr>
          <a:xfrm>
            <a:off x="11361994" y="4735124"/>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397899" y="4837713"/>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PN (ĐT)</a:t>
            </a:r>
            <a:endParaRPr lang="vi-VN" sz="3200" b="1" dirty="0">
              <a:solidFill>
                <a:srgbClr val="00B050"/>
              </a:solidFill>
              <a:latin typeface="+mj-lt"/>
              <a:cs typeface="Times New Roman" pitchFamily="18" charset="0"/>
            </a:endParaRPr>
          </a:p>
        </p:txBody>
      </p:sp>
      <p:cxnSp>
        <p:nvCxnSpPr>
          <p:cNvPr id="25" name="Straight Connector 24"/>
          <p:cNvCxnSpPr/>
          <p:nvPr/>
        </p:nvCxnSpPr>
        <p:spPr>
          <a:xfrm>
            <a:off x="2148109" y="6045201"/>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65943" y="6093199"/>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cxnSp>
        <p:nvCxnSpPr>
          <p:cNvPr id="31" name="Straight Connector 30"/>
          <p:cNvCxnSpPr/>
          <p:nvPr/>
        </p:nvCxnSpPr>
        <p:spPr>
          <a:xfrm flipV="1">
            <a:off x="2033031" y="4735124"/>
            <a:ext cx="508000" cy="35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419795" y="4762210"/>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spTree>
    <p:extLst>
      <p:ext uri="{BB962C8B-B14F-4D97-AF65-F5344CB8AC3E}">
        <p14:creationId xmlns:p14="http://schemas.microsoft.com/office/powerpoint/2010/main" val="38815427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strips(down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strips(down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18" presetClass="entr" presetSubtype="12"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trips(downLeft)">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strips(downLeft)">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Lef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2" grpId="0"/>
      <p:bldP spid="24" grpId="0"/>
      <p:bldP spid="26"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1273629" y="1932601"/>
            <a:ext cx="9160327" cy="1517182"/>
          </a:xfrm>
          <a:prstGeom prst="rect">
            <a:avLst/>
          </a:prstGeom>
          <a:solidFill>
            <a:srgbClr val="002060"/>
          </a:solidFill>
          <a:ln>
            <a:solidFill>
              <a:schemeClr val="accent1"/>
            </a:solidFill>
          </a:ln>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b="1" spc="600" dirty="0">
                <a:solidFill>
                  <a:srgbClr val="427C80"/>
                </a:solidFill>
                <a:latin typeface="Times New Roman" pitchFamily="18" charset="0"/>
                <a:ea typeface="华文新魏" panose="02010800040101010101" pitchFamily="2" charset="-122"/>
                <a:cs typeface="Times New Roman" pitchFamily="18" charset="0"/>
              </a:rPr>
              <a:t>II.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Các</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loại</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đại</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từ</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a:t>
            </a:r>
            <a:endParaRPr lang="zh-CN" altLang="en-US" sz="6600" b="1"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1.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để</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trỏ</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6" name="组合 5">
            <a:extLst>
              <a:ext uri="{FF2B5EF4-FFF2-40B4-BE49-F238E27FC236}">
                <a16:creationId xmlns="" xmlns:a16="http://schemas.microsoft.com/office/drawing/2014/main" id="{082A7FBB-62FE-45EE-A3E4-09F3913C60AD}"/>
              </a:ext>
            </a:extLst>
          </p:cNvPr>
          <p:cNvGrpSpPr/>
          <p:nvPr/>
        </p:nvGrpSpPr>
        <p:grpSpPr>
          <a:xfrm>
            <a:off x="4522183" y="1741752"/>
            <a:ext cx="7365017" cy="3732174"/>
            <a:chOff x="6856711" y="1726180"/>
            <a:chExt cx="7785210" cy="3945104"/>
          </a:xfrm>
        </p:grpSpPr>
        <p:sp>
          <p:nvSpPr>
            <p:cNvPr id="7" name="Rounded Rectangle 12">
              <a:extLst>
                <a:ext uri="{FF2B5EF4-FFF2-40B4-BE49-F238E27FC236}">
                  <a16:creationId xmlns="" xmlns:a16="http://schemas.microsoft.com/office/drawing/2014/main" id="{BAB4188A-CE0D-40C1-B8F4-152D006F1DF4}"/>
                </a:ext>
              </a:extLst>
            </p:cNvPr>
            <p:cNvSpPr/>
            <p:nvPr/>
          </p:nvSpPr>
          <p:spPr>
            <a:xfrm>
              <a:off x="6861191" y="2049184"/>
              <a:ext cx="555844" cy="555843"/>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grpSp>
          <p:nvGrpSpPr>
            <p:cNvPr id="9" name="Group 14">
              <a:extLst>
                <a:ext uri="{FF2B5EF4-FFF2-40B4-BE49-F238E27FC236}">
                  <a16:creationId xmlns="" xmlns:a16="http://schemas.microsoft.com/office/drawing/2014/main" id="{F8F74EA2-4295-4435-93B9-10D6719C0D14}"/>
                </a:ext>
              </a:extLst>
            </p:cNvPr>
            <p:cNvGrpSpPr/>
            <p:nvPr/>
          </p:nvGrpSpPr>
          <p:grpSpPr>
            <a:xfrm>
              <a:off x="7017550" y="2245063"/>
              <a:ext cx="258684" cy="164083"/>
              <a:chOff x="6351" y="0"/>
              <a:chExt cx="490538" cy="311150"/>
            </a:xfrm>
            <a:solidFill>
              <a:schemeClr val="bg1"/>
            </a:solidFill>
          </p:grpSpPr>
          <p:sp>
            <p:nvSpPr>
              <p:cNvPr id="29" name="Freeform 144">
                <a:extLst>
                  <a:ext uri="{FF2B5EF4-FFF2-40B4-BE49-F238E27FC236}">
                    <a16:creationId xmlns="" xmlns:a16="http://schemas.microsoft.com/office/drawing/2014/main" id="{EC2C8B0F-9662-45E9-9349-29F8D17DFE35}"/>
                  </a:ext>
                </a:extLst>
              </p:cNvPr>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30" name="Freeform 145">
                <a:extLst>
                  <a:ext uri="{FF2B5EF4-FFF2-40B4-BE49-F238E27FC236}">
                    <a16:creationId xmlns="" xmlns:a16="http://schemas.microsoft.com/office/drawing/2014/main" id="{C82BDC41-C7FD-4A03-B3FF-EFA69E51B19B}"/>
                  </a:ext>
                </a:extLst>
              </p:cNvPr>
              <p:cNvSpPr>
                <a:spLocks/>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31" name="Freeform 146">
                <a:extLst>
                  <a:ext uri="{FF2B5EF4-FFF2-40B4-BE49-F238E27FC236}">
                    <a16:creationId xmlns="" xmlns:a16="http://schemas.microsoft.com/office/drawing/2014/main" id="{73CE49C4-2A9B-42E3-ADDD-A49C328CBE80}"/>
                  </a:ext>
                </a:extLst>
              </p:cNvPr>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grpSp>
        <p:sp>
          <p:nvSpPr>
            <p:cNvPr id="10" name="텍스트 개체 틀 2">
              <a:extLst>
                <a:ext uri="{FF2B5EF4-FFF2-40B4-BE49-F238E27FC236}">
                  <a16:creationId xmlns="" xmlns:a16="http://schemas.microsoft.com/office/drawing/2014/main" id="{506C539F-C260-429D-830F-2EC094FA2254}"/>
                </a:ext>
              </a:extLst>
            </p:cNvPr>
            <p:cNvSpPr txBox="1">
              <a:spLocks/>
            </p:cNvSpPr>
            <p:nvPr/>
          </p:nvSpPr>
          <p:spPr>
            <a:xfrm>
              <a:off x="7534629" y="1726180"/>
              <a:ext cx="7107292" cy="435542"/>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trỏ</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người</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sự</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vật</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xưng</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tx1"/>
                  </a:solidFill>
                  <a:latin typeface="Times New Roman" pitchFamily="18" charset="0"/>
                  <a:ea typeface="微软雅黑" panose="020B0503020204020204" pitchFamily="34" charset="-122"/>
                  <a:cs typeface="Times New Roman" pitchFamily="18" charset="0"/>
                </a:rPr>
                <a:t>hô</a:t>
              </a:r>
              <a:r>
                <a:rPr lang="en-US" altLang="zh-CN" sz="3200" b="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tôi</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tao</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chúng</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tôi</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mày</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họ</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nó</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i="1" dirty="0">
                <a:solidFill>
                  <a:schemeClr val="tx1"/>
                </a:solidFill>
                <a:latin typeface="Times New Roman" pitchFamily="18" charset="0"/>
                <a:ea typeface="微软雅黑" panose="020B0503020204020204" pitchFamily="34" charset="-122"/>
                <a:cs typeface="Times New Roman" pitchFamily="18" charset="0"/>
              </a:endParaRPr>
            </a:p>
          </p:txBody>
        </p:sp>
        <p:sp>
          <p:nvSpPr>
            <p:cNvPr id="14" name="Rounded Rectangle 11">
              <a:extLst>
                <a:ext uri="{FF2B5EF4-FFF2-40B4-BE49-F238E27FC236}">
                  <a16:creationId xmlns="" xmlns:a16="http://schemas.microsoft.com/office/drawing/2014/main" id="{2AEC4E7D-2107-411B-86C6-31373469C8A3}"/>
                </a:ext>
              </a:extLst>
            </p:cNvPr>
            <p:cNvSpPr/>
            <p:nvPr/>
          </p:nvSpPr>
          <p:spPr>
            <a:xfrm>
              <a:off x="6856711" y="3516025"/>
              <a:ext cx="555844" cy="555842"/>
            </a:xfrm>
            <a:prstGeom prst="roundRect">
              <a:avLst>
                <a:gd name="adj" fmla="val 50000"/>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grpSp>
          <p:nvGrpSpPr>
            <p:cNvPr id="15" name="Group 18">
              <a:extLst>
                <a:ext uri="{FF2B5EF4-FFF2-40B4-BE49-F238E27FC236}">
                  <a16:creationId xmlns="" xmlns:a16="http://schemas.microsoft.com/office/drawing/2014/main" id="{653D97CA-1C9F-4961-A7D4-51D87F95AFA4}"/>
                </a:ext>
              </a:extLst>
            </p:cNvPr>
            <p:cNvGrpSpPr/>
            <p:nvPr/>
          </p:nvGrpSpPr>
          <p:grpSpPr>
            <a:xfrm>
              <a:off x="7022241" y="3388194"/>
              <a:ext cx="240691" cy="525233"/>
              <a:chOff x="6350" y="144463"/>
              <a:chExt cx="492125" cy="1073913"/>
            </a:xfrm>
            <a:solidFill>
              <a:schemeClr val="bg1"/>
            </a:solidFill>
          </p:grpSpPr>
          <p:sp>
            <p:nvSpPr>
              <p:cNvPr id="26" name="Freeform 156">
                <a:extLst>
                  <a:ext uri="{FF2B5EF4-FFF2-40B4-BE49-F238E27FC236}">
                    <a16:creationId xmlns="" xmlns:a16="http://schemas.microsoft.com/office/drawing/2014/main" id="{32F49180-D39B-4877-B04B-F025B68A63CE}"/>
                  </a:ext>
                </a:extLst>
              </p:cNvPr>
              <p:cNvSpPr>
                <a:spLocks noEditPoints="1"/>
              </p:cNvSpPr>
              <p:nvPr/>
            </p:nvSpPr>
            <p:spPr bwMode="auto">
              <a:xfrm>
                <a:off x="6350" y="726250"/>
                <a:ext cx="492125" cy="492126"/>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7" name="Freeform 157">
                <a:extLst>
                  <a:ext uri="{FF2B5EF4-FFF2-40B4-BE49-F238E27FC236}">
                    <a16:creationId xmlns="" xmlns:a16="http://schemas.microsoft.com/office/drawing/2014/main" id="{9165EEFD-9D21-45B8-AAE8-8F9581BE7CF2}"/>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8" name="Freeform 158">
                <a:extLst>
                  <a:ext uri="{FF2B5EF4-FFF2-40B4-BE49-F238E27FC236}">
                    <a16:creationId xmlns="" xmlns:a16="http://schemas.microsoft.com/office/drawing/2014/main" id="{9350D2F3-5FB6-4AF8-87D7-7A7FC4BA395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grpSp>
        <p:sp>
          <p:nvSpPr>
            <p:cNvPr id="16" name="텍스트 개체 틀 2">
              <a:extLst>
                <a:ext uri="{FF2B5EF4-FFF2-40B4-BE49-F238E27FC236}">
                  <a16:creationId xmlns="" xmlns:a16="http://schemas.microsoft.com/office/drawing/2014/main" id="{C7E9E26E-8C8D-4F67-897E-5CD08F170E8D}"/>
                </a:ext>
              </a:extLst>
            </p:cNvPr>
            <p:cNvSpPr txBox="1">
              <a:spLocks/>
            </p:cNvSpPr>
            <p:nvPr/>
          </p:nvSpPr>
          <p:spPr>
            <a:xfrm>
              <a:off x="7534629" y="3459025"/>
              <a:ext cx="7015237"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trỏ</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số</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lượng</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a:solidFill>
                    <a:schemeClr val="tx1"/>
                  </a:solidFill>
                  <a:latin typeface="Times New Roman" pitchFamily="18" charset="0"/>
                  <a:ea typeface="微软雅黑" panose="020B0503020204020204" pitchFamily="34" charset="-122"/>
                  <a:cs typeface="Times New Roman" pitchFamily="18" charset="0"/>
                </a:rPr>
                <a:t>bấy</a:t>
              </a:r>
              <a:r>
                <a:rPr lang="en-US" altLang="zh-CN" sz="3200" i="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a:solidFill>
                    <a:schemeClr val="tx1"/>
                  </a:solidFill>
                  <a:latin typeface="Times New Roman" pitchFamily="18" charset="0"/>
                  <a:ea typeface="微软雅黑" panose="020B0503020204020204" pitchFamily="34" charset="-122"/>
                  <a:cs typeface="Times New Roman" pitchFamily="18" charset="0"/>
                </a:rPr>
                <a:t>bấy</a:t>
              </a:r>
              <a:r>
                <a:rPr lang="en-US" altLang="zh-CN" sz="3200" i="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smtClean="0">
                  <a:solidFill>
                    <a:schemeClr val="tx1"/>
                  </a:solidFill>
                  <a:latin typeface="Times New Roman" pitchFamily="18" charset="0"/>
                  <a:ea typeface="微软雅黑" panose="020B0503020204020204" pitchFamily="34" charset="-122"/>
                  <a:cs typeface="Times New Roman" pitchFamily="18" charset="0"/>
                </a:rPr>
                <a:t>nhiêu</a:t>
              </a:r>
              <a:r>
                <a:rPr lang="en-US" altLang="zh-CN" sz="3200" i="1" dirty="0" smtClean="0">
                  <a:solidFill>
                    <a:schemeClr val="tx1"/>
                  </a:solidFill>
                  <a:latin typeface="Times New Roman" pitchFamily="18" charset="0"/>
                  <a:ea typeface="微软雅黑" panose="020B0503020204020204" pitchFamily="34" charset="-122"/>
                  <a:cs typeface="Times New Roman" pitchFamily="18" charset="0"/>
                </a:rPr>
                <a:t>…</a:t>
              </a:r>
              <a:endParaRPr lang="en-US" altLang="zh-CN" sz="3200" i="1" dirty="0">
                <a:solidFill>
                  <a:schemeClr val="tx1"/>
                </a:solidFill>
                <a:latin typeface="Times New Roman" pitchFamily="18" charset="0"/>
                <a:ea typeface="微软雅黑" panose="020B0503020204020204" pitchFamily="34" charset="-122"/>
                <a:cs typeface="Times New Roman" pitchFamily="18" charset="0"/>
              </a:endParaRPr>
            </a:p>
          </p:txBody>
        </p:sp>
        <p:sp>
          <p:nvSpPr>
            <p:cNvPr id="17" name="Rounded Rectangle 10">
              <a:extLst>
                <a:ext uri="{FF2B5EF4-FFF2-40B4-BE49-F238E27FC236}">
                  <a16:creationId xmlns="" xmlns:a16="http://schemas.microsoft.com/office/drawing/2014/main" id="{53438C14-5890-462E-93D3-93481CBFB45F}"/>
                </a:ext>
              </a:extLst>
            </p:cNvPr>
            <p:cNvSpPr/>
            <p:nvPr/>
          </p:nvSpPr>
          <p:spPr>
            <a:xfrm>
              <a:off x="6860864" y="4952181"/>
              <a:ext cx="555844" cy="555842"/>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sp>
          <p:nvSpPr>
            <p:cNvPr id="18" name="Freeform 53">
              <a:extLst>
                <a:ext uri="{FF2B5EF4-FFF2-40B4-BE49-F238E27FC236}">
                  <a16:creationId xmlns="" xmlns:a16="http://schemas.microsoft.com/office/drawing/2014/main" id="{93024E10-7CB1-4053-86BD-C859B55D8568}"/>
                </a:ext>
              </a:extLst>
            </p:cNvPr>
            <p:cNvSpPr>
              <a:spLocks noEditPoints="1"/>
            </p:cNvSpPr>
            <p:nvPr/>
          </p:nvSpPr>
          <p:spPr bwMode="auto">
            <a:xfrm>
              <a:off x="7043885" y="5112098"/>
              <a:ext cx="202155" cy="225387"/>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2400" b="1">
                <a:latin typeface="Roboto condensed"/>
                <a:cs typeface="Roboto condensed"/>
              </a:endParaRPr>
            </a:p>
          </p:txBody>
        </p:sp>
        <p:sp>
          <p:nvSpPr>
            <p:cNvPr id="23" name="Freeform 23">
              <a:extLst>
                <a:ext uri="{FF2B5EF4-FFF2-40B4-BE49-F238E27FC236}">
                  <a16:creationId xmlns="" xmlns:a16="http://schemas.microsoft.com/office/drawing/2014/main" id="{85254A0F-A94D-4B90-BAEB-D59A1895F481}"/>
                </a:ext>
              </a:extLst>
            </p:cNvPr>
            <p:cNvSpPr>
              <a:spLocks/>
            </p:cNvSpPr>
            <p:nvPr/>
          </p:nvSpPr>
          <p:spPr bwMode="auto">
            <a:xfrm>
              <a:off x="7168296" y="5594511"/>
              <a:ext cx="76773" cy="7677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2" name="텍스트 개체 틀 2">
              <a:extLst>
                <a:ext uri="{FF2B5EF4-FFF2-40B4-BE49-F238E27FC236}">
                  <a16:creationId xmlns="" xmlns:a16="http://schemas.microsoft.com/office/drawing/2014/main" id="{C7C976D3-539B-46CE-B77B-1D911B3BBB83}"/>
                </a:ext>
              </a:extLst>
            </p:cNvPr>
            <p:cNvSpPr txBox="1">
              <a:spLocks/>
            </p:cNvSpPr>
            <p:nvPr/>
          </p:nvSpPr>
          <p:spPr>
            <a:xfrm>
              <a:off x="7565314" y="4684772"/>
              <a:ext cx="6739076"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trỏ</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hoạt</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động</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tính</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chất</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sự</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việc</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a:solidFill>
                    <a:schemeClr val="tx1"/>
                  </a:solidFill>
                  <a:latin typeface="Times New Roman" pitchFamily="18" charset="0"/>
                  <a:ea typeface="微软雅黑" panose="020B0503020204020204" pitchFamily="34" charset="-122"/>
                  <a:cs typeface="Times New Roman" pitchFamily="18" charset="0"/>
                </a:rPr>
                <a:t>vậy</a:t>
              </a:r>
              <a:r>
                <a:rPr lang="en-US" altLang="zh-CN" sz="3200" i="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i="1" dirty="0" err="1">
                  <a:solidFill>
                    <a:schemeClr val="tx1"/>
                  </a:solidFill>
                  <a:latin typeface="Times New Roman" pitchFamily="18" charset="0"/>
                  <a:ea typeface="微软雅黑" panose="020B0503020204020204" pitchFamily="34" charset="-122"/>
                  <a:cs typeface="Times New Roman" pitchFamily="18" charset="0"/>
                </a:rPr>
                <a:t>thế</a:t>
              </a:r>
              <a:r>
                <a:rPr lang="en-US" altLang="zh-CN" sz="3200" i="1" dirty="0">
                  <a:solidFill>
                    <a:schemeClr val="tx1"/>
                  </a:solidFill>
                  <a:latin typeface="Times New Roman" pitchFamily="18" charset="0"/>
                  <a:ea typeface="微软雅黑" panose="020B0503020204020204" pitchFamily="34" charset="-122"/>
                  <a:cs typeface="Times New Roman" pitchFamily="18" charset="0"/>
                </a:rPr>
                <a:t> …</a:t>
              </a:r>
            </a:p>
          </p:txBody>
        </p:sp>
      </p:grpSp>
      <p:sp>
        <p:nvSpPr>
          <p:cNvPr id="42" name="Cloud 41"/>
          <p:cNvSpPr/>
          <p:nvPr/>
        </p:nvSpPr>
        <p:spPr>
          <a:xfrm>
            <a:off x="288699" y="1712685"/>
            <a:ext cx="3993015" cy="335280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a:t>
            </a:r>
            <a:r>
              <a:rPr lang="en-US" sz="3200" b="1" dirty="0">
                <a:latin typeface="Times New Roman" pitchFamily="18" charset="0"/>
                <a:cs typeface="Times New Roman" pitchFamily="18" charset="0"/>
              </a:rPr>
              <a:t> II.1 </a:t>
            </a:r>
            <a:r>
              <a:rPr lang="en-US" sz="3200" b="1" dirty="0" smtClean="0">
                <a:latin typeface="Times New Roman" pitchFamily="18" charset="0"/>
                <a:cs typeface="Times New Roman" pitchFamily="18" charset="0"/>
              </a:rPr>
              <a:t>(SGK/55</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0244950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582056" y="338277"/>
            <a:ext cx="8534401" cy="584775"/>
          </a:xfrm>
          <a:prstGeom prst="rect">
            <a:avLst/>
          </a:prstGeom>
        </p:spPr>
        <p:txBody>
          <a:bodyPr wrap="square">
            <a:spAutoFit/>
          </a:bodyPr>
          <a:lstStyle/>
          <a:p>
            <a:r>
              <a:rPr lang="vi-VN" sz="3200" b="1" dirty="0">
                <a:latin typeface="+mj-lt"/>
              </a:rPr>
              <a:t>a) Đồ chơi của chúng tôi chẳng có nhiều.</a:t>
            </a:r>
          </a:p>
        </p:txBody>
      </p:sp>
      <p:sp>
        <p:nvSpPr>
          <p:cNvPr id="53" name="Rectangle 52"/>
          <p:cNvSpPr/>
          <p:nvPr/>
        </p:nvSpPr>
        <p:spPr>
          <a:xfrm>
            <a:off x="1654629" y="1637328"/>
            <a:ext cx="10535784" cy="584775"/>
          </a:xfrm>
          <a:prstGeom prst="rect">
            <a:avLst/>
          </a:prstGeom>
        </p:spPr>
        <p:txBody>
          <a:bodyPr wrap="square">
            <a:spAutoFit/>
          </a:bodyPr>
          <a:lstStyle/>
          <a:p>
            <a:r>
              <a:rPr lang="vi-VN" sz="3200" b="1" dirty="0">
                <a:latin typeface="+mj-lt"/>
              </a:rPr>
              <a:t>b) </a:t>
            </a:r>
            <a:r>
              <a:rPr lang="en-US" sz="3200" b="1" dirty="0" err="1">
                <a:latin typeface="+mj-lt"/>
                <a:cs typeface="Times New Roman" pitchFamily="18" charset="0"/>
              </a:rPr>
              <a:t>Họ</a:t>
            </a:r>
            <a:r>
              <a:rPr lang="en-US" sz="3200" b="1" dirty="0">
                <a:latin typeface="+mj-lt"/>
              </a:rPr>
              <a:t> </a:t>
            </a:r>
            <a:r>
              <a:rPr lang="vi-VN" sz="3200" b="1" dirty="0">
                <a:latin typeface="+mj-lt"/>
              </a:rPr>
              <a:t>muốn cam kết rằng, không có ưu tiên nào lớn </a:t>
            </a:r>
            <a:r>
              <a:rPr lang="vi-VN" sz="3200" b="1" dirty="0" smtClean="0">
                <a:latin typeface="+mj-lt"/>
              </a:rPr>
              <a:t>hơn</a:t>
            </a:r>
            <a:r>
              <a:rPr lang="en-US" sz="3200" b="1" dirty="0" smtClean="0">
                <a:latin typeface="+mj-lt"/>
              </a:rPr>
              <a:t>…</a:t>
            </a:r>
            <a:endParaRPr lang="vi-VN" sz="3200" b="1" dirty="0">
              <a:latin typeface="+mj-lt"/>
            </a:endParaRPr>
          </a:p>
        </p:txBody>
      </p:sp>
      <p:sp>
        <p:nvSpPr>
          <p:cNvPr id="54" name="Rectangle 53"/>
          <p:cNvSpPr/>
          <p:nvPr/>
        </p:nvSpPr>
        <p:spPr>
          <a:xfrm>
            <a:off x="1419795" y="4264571"/>
            <a:ext cx="11206612" cy="584775"/>
          </a:xfrm>
          <a:prstGeom prst="rect">
            <a:avLst/>
          </a:prstGeom>
        </p:spPr>
        <p:txBody>
          <a:bodyPr wrap="square">
            <a:spAutoFit/>
          </a:bodyPr>
          <a:lstStyle/>
          <a:p>
            <a:r>
              <a:rPr lang="vi-VN" sz="3200" b="1" dirty="0">
                <a:latin typeface="+mj-lt"/>
              </a:rPr>
              <a:t>d) Tôi lấy giấy bút ra hí hoáy vẽ. Hà cũng bắt chước làm vậy.</a:t>
            </a:r>
            <a:endParaRPr lang="en-US" sz="3200" b="1" dirty="0">
              <a:solidFill>
                <a:srgbClr val="FF0000"/>
              </a:solidFill>
              <a:latin typeface="+mj-lt"/>
              <a:cs typeface="Times New Roman" pitchFamily="18" charset="0"/>
            </a:endParaRPr>
          </a:p>
        </p:txBody>
      </p:sp>
      <p:sp>
        <p:nvSpPr>
          <p:cNvPr id="55" name="Rectangle 54"/>
          <p:cNvSpPr/>
          <p:nvPr/>
        </p:nvSpPr>
        <p:spPr>
          <a:xfrm>
            <a:off x="1776418" y="5549100"/>
            <a:ext cx="5509760" cy="584775"/>
          </a:xfrm>
          <a:prstGeom prst="rect">
            <a:avLst/>
          </a:prstGeom>
        </p:spPr>
        <p:txBody>
          <a:bodyPr wrap="square">
            <a:spAutoFit/>
          </a:bodyPr>
          <a:lstStyle/>
          <a:p>
            <a:r>
              <a:rPr lang="vi-VN" sz="3200" b="1" dirty="0">
                <a:latin typeface="+mj-lt"/>
              </a:rPr>
              <a:t>e) Ai là người dũng cảm nhất?</a:t>
            </a:r>
            <a:endParaRPr lang="en-US" sz="3200" b="1" dirty="0">
              <a:latin typeface="+mj-lt"/>
            </a:endParaRPr>
          </a:p>
        </p:txBody>
      </p:sp>
      <p:sp>
        <p:nvSpPr>
          <p:cNvPr id="17" name="Rectangle 16"/>
          <p:cNvSpPr/>
          <p:nvPr/>
        </p:nvSpPr>
        <p:spPr>
          <a:xfrm>
            <a:off x="1712667" y="2965910"/>
            <a:ext cx="7792584" cy="584775"/>
          </a:xfrm>
          <a:prstGeom prst="rect">
            <a:avLst/>
          </a:prstGeom>
        </p:spPr>
        <p:txBody>
          <a:bodyPr wrap="square">
            <a:spAutoFit/>
          </a:bodyPr>
          <a:lstStyle/>
          <a:p>
            <a:r>
              <a:rPr lang="vi-VN" sz="3200" b="1" dirty="0">
                <a:latin typeface="+mj-lt"/>
              </a:rPr>
              <a:t>c) Hôm qua, người về muộn nhất lớp là tôi.</a:t>
            </a:r>
            <a:endParaRPr lang="en-US" sz="3200" b="1" dirty="0">
              <a:latin typeface="+mj-lt"/>
            </a:endParaRPr>
          </a:p>
        </p:txBody>
      </p:sp>
      <p:cxnSp>
        <p:nvCxnSpPr>
          <p:cNvPr id="9" name="Straight Connector 8"/>
          <p:cNvCxnSpPr/>
          <p:nvPr/>
        </p:nvCxnSpPr>
        <p:spPr>
          <a:xfrm flipV="1">
            <a:off x="4335331" y="812800"/>
            <a:ext cx="1582057" cy="145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230102" y="761473"/>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PN (DT)</a:t>
            </a:r>
            <a:endParaRPr lang="vi-VN" sz="3200" b="1" dirty="0">
              <a:solidFill>
                <a:srgbClr val="00B050"/>
              </a:solidFill>
              <a:latin typeface="+mj-lt"/>
              <a:cs typeface="Times New Roman" pitchFamily="18" charset="0"/>
            </a:endParaRPr>
          </a:p>
        </p:txBody>
      </p:sp>
      <p:cxnSp>
        <p:nvCxnSpPr>
          <p:cNvPr id="13" name="Straight Connector 12"/>
          <p:cNvCxnSpPr/>
          <p:nvPr/>
        </p:nvCxnSpPr>
        <p:spPr>
          <a:xfrm>
            <a:off x="2119088" y="2177144"/>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05852" y="2200662"/>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cxnSp>
        <p:nvCxnSpPr>
          <p:cNvPr id="21" name="Straight Connector 20"/>
          <p:cNvCxnSpPr/>
          <p:nvPr/>
        </p:nvCxnSpPr>
        <p:spPr>
          <a:xfrm>
            <a:off x="8719457" y="3472190"/>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557404" y="3427366"/>
            <a:ext cx="897147"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VN</a:t>
            </a:r>
            <a:endParaRPr lang="vi-VN" sz="3200" b="1" dirty="0">
              <a:solidFill>
                <a:srgbClr val="00B050"/>
              </a:solidFill>
              <a:latin typeface="+mj-lt"/>
              <a:cs typeface="Times New Roman" pitchFamily="18" charset="0"/>
            </a:endParaRPr>
          </a:p>
        </p:txBody>
      </p:sp>
      <p:cxnSp>
        <p:nvCxnSpPr>
          <p:cNvPr id="23" name="Straight Connector 22"/>
          <p:cNvCxnSpPr/>
          <p:nvPr/>
        </p:nvCxnSpPr>
        <p:spPr>
          <a:xfrm>
            <a:off x="11361994" y="4735124"/>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397899" y="4837713"/>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PN (ĐT)</a:t>
            </a:r>
            <a:endParaRPr lang="vi-VN" sz="3200" b="1" dirty="0">
              <a:solidFill>
                <a:srgbClr val="00B050"/>
              </a:solidFill>
              <a:latin typeface="+mj-lt"/>
              <a:cs typeface="Times New Roman" pitchFamily="18" charset="0"/>
            </a:endParaRPr>
          </a:p>
        </p:txBody>
      </p:sp>
      <p:cxnSp>
        <p:nvCxnSpPr>
          <p:cNvPr id="25" name="Straight Connector 24"/>
          <p:cNvCxnSpPr/>
          <p:nvPr/>
        </p:nvCxnSpPr>
        <p:spPr>
          <a:xfrm>
            <a:off x="2148109" y="6045201"/>
            <a:ext cx="508000"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65943" y="6093199"/>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sp>
        <p:nvSpPr>
          <p:cNvPr id="27" name="Left Brace 26"/>
          <p:cNvSpPr/>
          <p:nvPr/>
        </p:nvSpPr>
        <p:spPr>
          <a:xfrm>
            <a:off x="885370" y="290285"/>
            <a:ext cx="827297" cy="433630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latin typeface="+mj-lt"/>
            </a:endParaRPr>
          </a:p>
        </p:txBody>
      </p:sp>
      <p:sp>
        <p:nvSpPr>
          <p:cNvPr id="29" name="Rectangle 28"/>
          <p:cNvSpPr/>
          <p:nvPr/>
        </p:nvSpPr>
        <p:spPr>
          <a:xfrm>
            <a:off x="-1" y="1637328"/>
            <a:ext cx="1342571" cy="1569660"/>
          </a:xfrm>
          <a:prstGeom prst="rect">
            <a:avLst/>
          </a:prstGeom>
        </p:spPr>
        <p:txBody>
          <a:bodyPr wrap="square">
            <a:spAutoFit/>
          </a:bodyPr>
          <a:lstStyle/>
          <a:p>
            <a:pPr algn="ctr"/>
            <a:r>
              <a:rPr lang="en-US" sz="3200" b="1" dirty="0" err="1">
                <a:solidFill>
                  <a:srgbClr val="FF0000"/>
                </a:solidFill>
                <a:latin typeface="+mj-lt"/>
                <a:cs typeface="Times New Roman" pitchFamily="18" charset="0"/>
              </a:rPr>
              <a:t>Dùng</a:t>
            </a:r>
            <a:r>
              <a:rPr lang="en-US" sz="3200" b="1" dirty="0">
                <a:solidFill>
                  <a:srgbClr val="FF0000"/>
                </a:solidFill>
                <a:latin typeface="+mj-lt"/>
                <a:cs typeface="Times New Roman" pitchFamily="18" charset="0"/>
              </a:rPr>
              <a:t> </a:t>
            </a:r>
            <a:r>
              <a:rPr lang="en-US" sz="3200" b="1" dirty="0" err="1">
                <a:solidFill>
                  <a:srgbClr val="FF0000"/>
                </a:solidFill>
                <a:latin typeface="+mj-lt"/>
                <a:cs typeface="Times New Roman" pitchFamily="18" charset="0"/>
              </a:rPr>
              <a:t>để</a:t>
            </a:r>
            <a:r>
              <a:rPr lang="en-US" sz="3200" b="1" dirty="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trỏ</a:t>
            </a:r>
            <a:r>
              <a:rPr lang="en-US" sz="3200" b="1" dirty="0" smtClean="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người</a:t>
            </a:r>
            <a:endParaRPr lang="en-US" sz="3200" b="1" dirty="0">
              <a:solidFill>
                <a:srgbClr val="FF0000"/>
              </a:solidFill>
              <a:latin typeface="+mj-lt"/>
              <a:cs typeface="Times New Roman" pitchFamily="18" charset="0"/>
            </a:endParaRPr>
          </a:p>
        </p:txBody>
      </p:sp>
      <p:sp>
        <p:nvSpPr>
          <p:cNvPr id="30" name="Rectangle 29"/>
          <p:cNvSpPr/>
          <p:nvPr/>
        </p:nvSpPr>
        <p:spPr>
          <a:xfrm>
            <a:off x="7177314" y="5549095"/>
            <a:ext cx="3084286" cy="584775"/>
          </a:xfrm>
          <a:prstGeom prst="rect">
            <a:avLst/>
          </a:prstGeom>
        </p:spPr>
        <p:txBody>
          <a:bodyPr wrap="square">
            <a:spAutoFit/>
          </a:bodyPr>
          <a:lstStyle/>
          <a:p>
            <a:pPr algn="ctr"/>
            <a:r>
              <a:rPr lang="en-US" sz="3200" b="1" dirty="0">
                <a:solidFill>
                  <a:srgbClr val="FF0000"/>
                </a:solidFill>
                <a:latin typeface="+mj-lt"/>
                <a:cs typeface="Times New Roman" pitchFamily="18" charset="0"/>
                <a:sym typeface="Wingdings" pitchFamily="2" charset="2"/>
              </a:rPr>
              <a:t> </a:t>
            </a:r>
            <a:r>
              <a:rPr lang="en-US" sz="3200" b="1" dirty="0" err="1">
                <a:solidFill>
                  <a:srgbClr val="FF0000"/>
                </a:solidFill>
                <a:latin typeface="+mj-lt"/>
                <a:cs typeface="Times New Roman" pitchFamily="18" charset="0"/>
              </a:rPr>
              <a:t>Dùng</a:t>
            </a:r>
            <a:r>
              <a:rPr lang="en-US" sz="3200" b="1" dirty="0">
                <a:solidFill>
                  <a:srgbClr val="FF0000"/>
                </a:solidFill>
                <a:latin typeface="+mj-lt"/>
                <a:cs typeface="Times New Roman" pitchFamily="18" charset="0"/>
              </a:rPr>
              <a:t> </a:t>
            </a:r>
            <a:r>
              <a:rPr lang="en-US" sz="3200" b="1" dirty="0" err="1">
                <a:solidFill>
                  <a:srgbClr val="FF0000"/>
                </a:solidFill>
                <a:latin typeface="+mj-lt"/>
                <a:cs typeface="Times New Roman" pitchFamily="18" charset="0"/>
              </a:rPr>
              <a:t>để</a:t>
            </a:r>
            <a:r>
              <a:rPr lang="en-US" sz="3200" b="1" dirty="0">
                <a:solidFill>
                  <a:srgbClr val="FF0000"/>
                </a:solidFill>
                <a:latin typeface="+mj-lt"/>
                <a:cs typeface="Times New Roman" pitchFamily="18" charset="0"/>
              </a:rPr>
              <a:t> </a:t>
            </a:r>
            <a:r>
              <a:rPr lang="en-US" sz="3200" b="1" dirty="0" err="1">
                <a:solidFill>
                  <a:srgbClr val="FF0000"/>
                </a:solidFill>
                <a:latin typeface="+mj-lt"/>
                <a:cs typeface="Times New Roman" pitchFamily="18" charset="0"/>
              </a:rPr>
              <a:t>hỏi</a:t>
            </a:r>
            <a:endParaRPr lang="en-US" sz="3200" b="1" dirty="0">
              <a:solidFill>
                <a:srgbClr val="FF0000"/>
              </a:solidFill>
              <a:latin typeface="+mj-lt"/>
              <a:cs typeface="Times New Roman" pitchFamily="18" charset="0"/>
            </a:endParaRPr>
          </a:p>
        </p:txBody>
      </p:sp>
      <p:sp>
        <p:nvSpPr>
          <p:cNvPr id="28" name="Rectangle 27"/>
          <p:cNvSpPr/>
          <p:nvPr/>
        </p:nvSpPr>
        <p:spPr>
          <a:xfrm>
            <a:off x="3369959" y="4832346"/>
            <a:ext cx="6915589" cy="584775"/>
          </a:xfrm>
          <a:prstGeom prst="rect">
            <a:avLst/>
          </a:prstGeom>
        </p:spPr>
        <p:txBody>
          <a:bodyPr wrap="square">
            <a:spAutoFit/>
          </a:bodyPr>
          <a:lstStyle/>
          <a:p>
            <a:pPr algn="ctr"/>
            <a:r>
              <a:rPr lang="en-US" sz="3200" b="1" dirty="0" err="1" smtClean="0">
                <a:solidFill>
                  <a:srgbClr val="FF0000"/>
                </a:solidFill>
                <a:latin typeface="+mj-lt"/>
                <a:cs typeface="Times New Roman" pitchFamily="18" charset="0"/>
              </a:rPr>
              <a:t>Dùng</a:t>
            </a:r>
            <a:r>
              <a:rPr lang="en-US" sz="3200" b="1" dirty="0" smtClean="0">
                <a:solidFill>
                  <a:srgbClr val="FF0000"/>
                </a:solidFill>
                <a:latin typeface="+mj-lt"/>
                <a:cs typeface="Times New Roman" pitchFamily="18" charset="0"/>
              </a:rPr>
              <a:t> </a:t>
            </a:r>
            <a:r>
              <a:rPr lang="en-US" sz="3200" b="1" dirty="0" err="1">
                <a:solidFill>
                  <a:srgbClr val="FF0000"/>
                </a:solidFill>
                <a:latin typeface="+mj-lt"/>
                <a:cs typeface="Times New Roman" pitchFamily="18" charset="0"/>
              </a:rPr>
              <a:t>để</a:t>
            </a:r>
            <a:r>
              <a:rPr lang="en-US" sz="3200" b="1" dirty="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trỏ</a:t>
            </a:r>
            <a:r>
              <a:rPr lang="en-US" sz="3200" b="1" dirty="0" smtClean="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hoạt</a:t>
            </a:r>
            <a:r>
              <a:rPr lang="en-US" sz="3200" b="1" dirty="0" smtClean="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động</a:t>
            </a:r>
            <a:r>
              <a:rPr lang="en-US" sz="3200" b="1" dirty="0" smtClean="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tính</a:t>
            </a:r>
            <a:r>
              <a:rPr lang="en-US" sz="3200" b="1" dirty="0" smtClean="0">
                <a:solidFill>
                  <a:srgbClr val="FF0000"/>
                </a:solidFill>
                <a:latin typeface="+mj-lt"/>
                <a:cs typeface="Times New Roman" pitchFamily="18" charset="0"/>
              </a:rPr>
              <a:t> </a:t>
            </a:r>
            <a:r>
              <a:rPr lang="en-US" sz="3200" b="1" dirty="0" err="1" smtClean="0">
                <a:solidFill>
                  <a:srgbClr val="FF0000"/>
                </a:solidFill>
                <a:latin typeface="+mj-lt"/>
                <a:cs typeface="Times New Roman" pitchFamily="18" charset="0"/>
              </a:rPr>
              <a:t>chất</a:t>
            </a:r>
            <a:endParaRPr lang="en-US" sz="3200" b="1" dirty="0">
              <a:solidFill>
                <a:srgbClr val="FF0000"/>
              </a:solidFill>
              <a:latin typeface="+mj-lt"/>
              <a:cs typeface="Times New Roman" pitchFamily="18" charset="0"/>
            </a:endParaRPr>
          </a:p>
        </p:txBody>
      </p:sp>
      <p:sp>
        <p:nvSpPr>
          <p:cNvPr id="2" name="Left Arrow 1"/>
          <p:cNvSpPr/>
          <p:nvPr/>
        </p:nvSpPr>
        <p:spPr>
          <a:xfrm>
            <a:off x="9717206" y="4981433"/>
            <a:ext cx="680693" cy="286603"/>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V="1">
            <a:off x="2033031" y="4735124"/>
            <a:ext cx="508000" cy="356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419795" y="4762210"/>
            <a:ext cx="1792514" cy="584775"/>
          </a:xfrm>
          <a:prstGeom prst="rect">
            <a:avLst/>
          </a:prstGeom>
        </p:spPr>
        <p:txBody>
          <a:bodyPr wrap="square">
            <a:spAutoFit/>
          </a:bodyPr>
          <a:lstStyle/>
          <a:p>
            <a:pPr algn="ctr"/>
            <a:r>
              <a:rPr lang="en-US" sz="3200" b="1" i="1" dirty="0">
                <a:solidFill>
                  <a:srgbClr val="00B050"/>
                </a:solidFill>
                <a:latin typeface="+mj-lt"/>
                <a:cs typeface="Times New Roman" pitchFamily="18" charset="0"/>
              </a:rPr>
              <a:t>CN</a:t>
            </a:r>
            <a:endParaRPr lang="vi-VN" sz="3200" b="1" dirty="0">
              <a:solidFill>
                <a:srgbClr val="00B050"/>
              </a:solidFill>
              <a:latin typeface="+mj-lt"/>
              <a:cs typeface="Times New Roman" pitchFamily="18" charset="0"/>
            </a:endParaRPr>
          </a:p>
        </p:txBody>
      </p:sp>
    </p:spTree>
    <p:extLst>
      <p:ext uri="{BB962C8B-B14F-4D97-AF65-F5344CB8AC3E}">
        <p14:creationId xmlns:p14="http://schemas.microsoft.com/office/powerpoint/2010/main" val="5572505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Left)">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p:bldP spid="30" grpId="0"/>
      <p:bldP spid="28"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2693053"/>
              </p:ext>
            </p:extLst>
          </p:nvPr>
        </p:nvGraphicFramePr>
        <p:xfrm>
          <a:off x="293429" y="1255594"/>
          <a:ext cx="6987652" cy="4318170"/>
        </p:xfrm>
        <a:graphic>
          <a:graphicData uri="http://schemas.openxmlformats.org/drawingml/2006/table">
            <a:tbl>
              <a:tblPr>
                <a:tableStyleId>{5940675A-B579-460E-94D1-54222C63F5DA}</a:tableStyleId>
              </a:tblPr>
              <a:tblGrid>
                <a:gridCol w="1078171">
                  <a:extLst>
                    <a:ext uri="{9D8B030D-6E8A-4147-A177-3AD203B41FA5}">
                      <a16:colId xmlns="" xmlns:a16="http://schemas.microsoft.com/office/drawing/2014/main" val="20000"/>
                    </a:ext>
                  </a:extLst>
                </a:gridCol>
                <a:gridCol w="2825087">
                  <a:extLst>
                    <a:ext uri="{9D8B030D-6E8A-4147-A177-3AD203B41FA5}">
                      <a16:colId xmlns="" xmlns:a16="http://schemas.microsoft.com/office/drawing/2014/main" val="20001"/>
                    </a:ext>
                  </a:extLst>
                </a:gridCol>
                <a:gridCol w="3084394">
                  <a:extLst>
                    <a:ext uri="{9D8B030D-6E8A-4147-A177-3AD203B41FA5}">
                      <a16:colId xmlns="" xmlns:a16="http://schemas.microsoft.com/office/drawing/2014/main" val="20002"/>
                    </a:ext>
                  </a:extLst>
                </a:gridCol>
              </a:tblGrid>
              <a:tr h="716507">
                <a:tc>
                  <a:txBody>
                    <a:bodyPr/>
                    <a:lstStyle/>
                    <a:p>
                      <a:pPr algn="ctr" fontAlgn="t"/>
                      <a:r>
                        <a:rPr lang="en-US" sz="3600" dirty="0" err="1">
                          <a:latin typeface="Times New Roman" pitchFamily="18" charset="0"/>
                          <a:cs typeface="Times New Roman" pitchFamily="18" charset="0"/>
                        </a:rPr>
                        <a:t>Ngôi</a:t>
                      </a:r>
                      <a:endParaRPr lang="en-US" sz="3600" b="0" dirty="0">
                        <a:latin typeface="Times New Roman" pitchFamily="18" charset="0"/>
                        <a:cs typeface="Times New Roman" pitchFamily="18" charset="0"/>
                      </a:endParaRPr>
                    </a:p>
                  </a:txBody>
                  <a:tcPr marL="47625" marR="47625" marT="47625" marB="47625"/>
                </a:tc>
                <a:tc>
                  <a:txBody>
                    <a:bodyPr/>
                    <a:lstStyle/>
                    <a:p>
                      <a:pPr algn="ctr" fontAlgn="t"/>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endParaRPr lang="en-US" sz="3600" b="0" dirty="0">
                        <a:latin typeface="Times New Roman" pitchFamily="18" charset="0"/>
                        <a:cs typeface="Times New Roman" pitchFamily="18" charset="0"/>
                      </a:endParaRPr>
                    </a:p>
                  </a:txBody>
                  <a:tcPr marL="47625" marR="47625" marT="47625" marB="47625"/>
                </a:tc>
                <a:tc>
                  <a:txBody>
                    <a:bodyPr/>
                    <a:lstStyle/>
                    <a:p>
                      <a:pPr algn="ctr" fontAlgn="t"/>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nhiều</a:t>
                      </a:r>
                      <a:endParaRPr lang="en-US" sz="3600" b="0" dirty="0">
                        <a:latin typeface="Times New Roman" pitchFamily="18" charset="0"/>
                        <a:cs typeface="Times New Roman" pitchFamily="18" charset="0"/>
                      </a:endParaRPr>
                    </a:p>
                  </a:txBody>
                  <a:tcPr marL="47625" marR="47625" marT="47625" marB="47625"/>
                </a:tc>
                <a:extLst>
                  <a:ext uri="{0D108BD9-81ED-4DB2-BD59-A6C34878D82A}">
                    <a16:rowId xmlns="" xmlns:a16="http://schemas.microsoft.com/office/drawing/2014/main" val="10000"/>
                  </a:ext>
                </a:extLst>
              </a:tr>
              <a:tr h="1200042">
                <a:tc>
                  <a:txBody>
                    <a:bodyPr/>
                    <a:lstStyle/>
                    <a:p>
                      <a:pPr algn="ctr" fontAlgn="t"/>
                      <a:r>
                        <a:rPr lang="en-US" sz="3600" dirty="0">
                          <a:latin typeface="Times New Roman" pitchFamily="18" charset="0"/>
                          <a:cs typeface="Times New Roman" pitchFamily="18" charset="0"/>
                        </a:rPr>
                        <a:t>1</a:t>
                      </a:r>
                      <a:endParaRPr lang="en-US" sz="3600" b="0" dirty="0">
                        <a:latin typeface="Times New Roman" pitchFamily="18" charset="0"/>
                        <a:cs typeface="Times New Roman" pitchFamily="18" charset="0"/>
                      </a:endParaRPr>
                    </a:p>
                  </a:txBody>
                  <a:tcPr marL="47625" marR="47625" marT="47625" marB="47625"/>
                </a:tc>
                <a:tc>
                  <a:txBody>
                    <a:bodyPr/>
                    <a:lstStyle/>
                    <a:p>
                      <a:endParaRPr lang="en-US" dirty="0"/>
                    </a:p>
                  </a:txBody>
                  <a:tcPr marL="47625" marR="47625" marT="47625" marB="47625"/>
                </a:tc>
                <a:tc>
                  <a:txBody>
                    <a:bodyPr/>
                    <a:lstStyle/>
                    <a:p>
                      <a:endParaRPr lang="en-US"/>
                    </a:p>
                  </a:txBody>
                  <a:tcPr marL="47625" marR="47625" marT="47625" marB="47625"/>
                </a:tc>
                <a:extLst>
                  <a:ext uri="{0D108BD9-81ED-4DB2-BD59-A6C34878D82A}">
                    <a16:rowId xmlns="" xmlns:a16="http://schemas.microsoft.com/office/drawing/2014/main" val="10001"/>
                  </a:ext>
                </a:extLst>
              </a:tr>
              <a:tr h="1200042">
                <a:tc>
                  <a:txBody>
                    <a:bodyPr/>
                    <a:lstStyle/>
                    <a:p>
                      <a:pPr algn="ctr" fontAlgn="t"/>
                      <a:r>
                        <a:rPr lang="en-US" sz="3600" dirty="0">
                          <a:latin typeface="Times New Roman" pitchFamily="18" charset="0"/>
                          <a:cs typeface="Times New Roman" pitchFamily="18" charset="0"/>
                        </a:rPr>
                        <a:t>2</a:t>
                      </a:r>
                      <a:endParaRPr lang="en-US" sz="3600" b="0" dirty="0">
                        <a:latin typeface="Times New Roman" pitchFamily="18" charset="0"/>
                        <a:cs typeface="Times New Roman" pitchFamily="18" charset="0"/>
                      </a:endParaRPr>
                    </a:p>
                  </a:txBody>
                  <a:tcPr marL="47625" marR="47625" marT="47625" marB="47625"/>
                </a:tc>
                <a:tc>
                  <a:txBody>
                    <a:bodyPr/>
                    <a:lstStyle/>
                    <a:p>
                      <a:endParaRPr lang="en-US" dirty="0"/>
                    </a:p>
                  </a:txBody>
                  <a:tcPr marL="47625" marR="47625" marT="47625" marB="47625"/>
                </a:tc>
                <a:tc>
                  <a:txBody>
                    <a:bodyPr/>
                    <a:lstStyle/>
                    <a:p>
                      <a:endParaRPr lang="en-US" dirty="0"/>
                    </a:p>
                  </a:txBody>
                  <a:tcPr marL="47625" marR="47625" marT="47625" marB="47625"/>
                </a:tc>
                <a:extLst>
                  <a:ext uri="{0D108BD9-81ED-4DB2-BD59-A6C34878D82A}">
                    <a16:rowId xmlns="" xmlns:a16="http://schemas.microsoft.com/office/drawing/2014/main" val="10002"/>
                  </a:ext>
                </a:extLst>
              </a:tr>
              <a:tr h="1201579">
                <a:tc>
                  <a:txBody>
                    <a:bodyPr/>
                    <a:lstStyle/>
                    <a:p>
                      <a:pPr algn="ctr" fontAlgn="t"/>
                      <a:r>
                        <a:rPr lang="en-US" sz="3600" dirty="0">
                          <a:latin typeface="Times New Roman" pitchFamily="18" charset="0"/>
                          <a:cs typeface="Times New Roman" pitchFamily="18" charset="0"/>
                        </a:rPr>
                        <a:t>3</a:t>
                      </a:r>
                      <a:endParaRPr lang="en-US" sz="3600" b="0" dirty="0">
                        <a:latin typeface="Times New Roman" pitchFamily="18" charset="0"/>
                        <a:cs typeface="Times New Roman" pitchFamily="18" charset="0"/>
                      </a:endParaRPr>
                    </a:p>
                  </a:txBody>
                  <a:tcPr marL="47625" marR="47625" marT="47625" marB="47625"/>
                </a:tc>
                <a:tc>
                  <a:txBody>
                    <a:bodyPr/>
                    <a:lstStyle/>
                    <a:p>
                      <a:endParaRPr lang="en-US"/>
                    </a:p>
                  </a:txBody>
                  <a:tcPr marL="47625" marR="47625" marT="47625" marB="47625"/>
                </a:tc>
                <a:tc>
                  <a:txBody>
                    <a:bodyPr/>
                    <a:lstStyle/>
                    <a:p>
                      <a:endParaRPr lang="en-US" dirty="0"/>
                    </a:p>
                  </a:txBody>
                  <a:tcPr marL="47625" marR="47625" marT="47625" marB="47625"/>
                </a:tc>
                <a:extLst>
                  <a:ext uri="{0D108BD9-81ED-4DB2-BD59-A6C34878D82A}">
                    <a16:rowId xmlns="" xmlns:a16="http://schemas.microsoft.com/office/drawing/2014/main" val="10003"/>
                  </a:ext>
                </a:extLst>
              </a:tr>
            </a:tbl>
          </a:graphicData>
        </a:graphic>
      </p:graphicFrame>
      <p:sp>
        <p:nvSpPr>
          <p:cNvPr id="1025" name="Rectangle 1"/>
          <p:cNvSpPr>
            <a:spLocks noChangeArrowheads="1"/>
          </p:cNvSpPr>
          <p:nvPr/>
        </p:nvSpPr>
        <p:spPr bwMode="auto">
          <a:xfrm>
            <a:off x="3381828" y="124154"/>
            <a:ext cx="5426165" cy="73866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800" b="1" dirty="0" err="1">
                <a:solidFill>
                  <a:srgbClr val="00B050"/>
                </a:solidFill>
                <a:latin typeface="Times New Roman" pitchFamily="18" charset="0"/>
                <a:cs typeface="Times New Roman" pitchFamily="18" charset="0"/>
              </a:rPr>
              <a:t>Hoàn</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thiện</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bảng</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sau</a:t>
            </a:r>
            <a:endParaRPr kumimoji="0" lang="en-US" sz="8800" b="0" i="0" u="none" strike="noStrike" cap="none" normalizeH="0" baseline="0" dirty="0">
              <a:ln>
                <a:noFill/>
              </a:ln>
              <a:solidFill>
                <a:srgbClr val="00B050"/>
              </a:solidFill>
              <a:effectLst/>
              <a:latin typeface="Times New Roman" pitchFamily="18" charset="0"/>
              <a:cs typeface="Times New Roman" pitchFamily="18" charset="0"/>
            </a:endParaRPr>
          </a:p>
        </p:txBody>
      </p:sp>
      <p:sp>
        <p:nvSpPr>
          <p:cNvPr id="5" name="Rounded Rectangle 4"/>
          <p:cNvSpPr/>
          <p:nvPr/>
        </p:nvSpPr>
        <p:spPr>
          <a:xfrm>
            <a:off x="7635922" y="1201003"/>
            <a:ext cx="4449171" cy="552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đang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tiếp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mình</a:t>
            </a:r>
            <a:r>
              <a:rPr lang="en-US" sz="2800" b="1"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3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ngôi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người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hoặc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mặt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thời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điểm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nói</a:t>
            </a:r>
            <a:r>
              <a:rPr lang="en-US" sz="2800" b="1"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gồm</a:t>
            </a:r>
            <a:r>
              <a:rPr lang="en-US" sz="2800" b="1" dirty="0">
                <a:solidFill>
                  <a:schemeClr val="tx1"/>
                </a:solidFill>
                <a:latin typeface="Times New Roman" panose="02020603050405020304" pitchFamily="18" charset="0"/>
                <a:cs typeface="Times New Roman" panose="02020603050405020304" pitchFamily="18" charset="0"/>
              </a:rPr>
              <a:t> 1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a:t>
            </a:r>
          </a:p>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từ</a:t>
            </a:r>
            <a:r>
              <a:rPr lang="en-US" sz="2800" b="1" dirty="0">
                <a:solidFill>
                  <a:schemeClr val="tx1"/>
                </a:solidFill>
                <a:latin typeface="Times New Roman" panose="02020603050405020304" pitchFamily="18" charset="0"/>
                <a:cs typeface="Times New Roman" panose="02020603050405020304" pitchFamily="18" charset="0"/>
              </a:rPr>
              <a:t> 2 </a:t>
            </a:r>
            <a:r>
              <a:rPr lang="en-US" sz="2800" b="1" dirty="0" err="1">
                <a:solidFill>
                  <a:schemeClr val="tx1"/>
                </a:solidFill>
                <a:latin typeface="Times New Roman" panose="02020603050405020304" pitchFamily="18" charset="0"/>
                <a:cs typeface="Times New Roman" panose="02020603050405020304" pitchFamily="18" charset="0"/>
              </a:rPr>
              <a:t>sự</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lên</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381828" y="0"/>
            <a:ext cx="5426165" cy="738664"/>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4800" b="1" dirty="0" err="1">
                <a:solidFill>
                  <a:srgbClr val="00B050"/>
                </a:solidFill>
                <a:latin typeface="Times New Roman" pitchFamily="18" charset="0"/>
                <a:cs typeface="Times New Roman" pitchFamily="18" charset="0"/>
              </a:rPr>
              <a:t>Hoàn</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thiện</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bảng</a:t>
            </a:r>
            <a:r>
              <a:rPr lang="en-US" sz="4800" b="1" dirty="0">
                <a:solidFill>
                  <a:srgbClr val="00B050"/>
                </a:solidFill>
                <a:latin typeface="Times New Roman" pitchFamily="18" charset="0"/>
                <a:cs typeface="Times New Roman" pitchFamily="18" charset="0"/>
              </a:rPr>
              <a:t> </a:t>
            </a:r>
            <a:r>
              <a:rPr lang="en-US" sz="4800" b="1" dirty="0" err="1">
                <a:solidFill>
                  <a:srgbClr val="00B050"/>
                </a:solidFill>
                <a:latin typeface="Times New Roman" pitchFamily="18" charset="0"/>
                <a:cs typeface="Times New Roman" pitchFamily="18" charset="0"/>
              </a:rPr>
              <a:t>sau</a:t>
            </a:r>
            <a:endParaRPr kumimoji="0" lang="en-US" sz="8800" b="0" i="0" u="none" strike="noStrike" cap="none" normalizeH="0" baseline="0" dirty="0">
              <a:ln>
                <a:noFill/>
              </a:ln>
              <a:solidFill>
                <a:srgbClr val="00B050"/>
              </a:solidFill>
              <a:effectLst/>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95927626"/>
              </p:ext>
            </p:extLst>
          </p:nvPr>
        </p:nvGraphicFramePr>
        <p:xfrm>
          <a:off x="701240" y="1061458"/>
          <a:ext cx="10844766" cy="5353063"/>
        </p:xfrm>
        <a:graphic>
          <a:graphicData uri="http://schemas.openxmlformats.org/drawingml/2006/table">
            <a:tbl>
              <a:tblPr>
                <a:tableStyleId>{5940675A-B579-460E-94D1-54222C63F5DA}</a:tableStyleId>
              </a:tblPr>
              <a:tblGrid>
                <a:gridCol w="1141208">
                  <a:extLst>
                    <a:ext uri="{9D8B030D-6E8A-4147-A177-3AD203B41FA5}">
                      <a16:colId xmlns="" xmlns:a16="http://schemas.microsoft.com/office/drawing/2014/main" val="20000"/>
                    </a:ext>
                  </a:extLst>
                </a:gridCol>
                <a:gridCol w="4776716">
                  <a:extLst>
                    <a:ext uri="{9D8B030D-6E8A-4147-A177-3AD203B41FA5}">
                      <a16:colId xmlns="" xmlns:a16="http://schemas.microsoft.com/office/drawing/2014/main" val="20001"/>
                    </a:ext>
                  </a:extLst>
                </a:gridCol>
                <a:gridCol w="4926842">
                  <a:extLst>
                    <a:ext uri="{9D8B030D-6E8A-4147-A177-3AD203B41FA5}">
                      <a16:colId xmlns="" xmlns:a16="http://schemas.microsoft.com/office/drawing/2014/main" val="20002"/>
                    </a:ext>
                  </a:extLst>
                </a:gridCol>
              </a:tblGrid>
              <a:tr h="685455">
                <a:tc>
                  <a:txBody>
                    <a:bodyPr/>
                    <a:lstStyle/>
                    <a:p>
                      <a:pPr algn="ctr" fontAlgn="t"/>
                      <a:r>
                        <a:rPr lang="en-US" sz="3600" dirty="0" err="1">
                          <a:latin typeface="Times New Roman" pitchFamily="18" charset="0"/>
                          <a:cs typeface="Times New Roman" pitchFamily="18" charset="0"/>
                        </a:rPr>
                        <a:t>Ngôi</a:t>
                      </a:r>
                      <a:endParaRPr lang="en-US" sz="3600" b="0" dirty="0">
                        <a:latin typeface="Times New Roman" pitchFamily="18" charset="0"/>
                        <a:cs typeface="Times New Roman" pitchFamily="18" charset="0"/>
                      </a:endParaRPr>
                    </a:p>
                  </a:txBody>
                  <a:tcPr marL="47625" marR="47625" marT="47625" marB="47625" anchor="ctr"/>
                </a:tc>
                <a:tc>
                  <a:txBody>
                    <a:bodyPr/>
                    <a:lstStyle/>
                    <a:p>
                      <a:pPr algn="ctr" fontAlgn="t"/>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endParaRPr lang="en-US" sz="3600" b="0" dirty="0">
                        <a:latin typeface="Times New Roman" pitchFamily="18" charset="0"/>
                        <a:cs typeface="Times New Roman" pitchFamily="18" charset="0"/>
                      </a:endParaRPr>
                    </a:p>
                  </a:txBody>
                  <a:tcPr marL="47625" marR="47625" marT="47625" marB="47625" anchor="ctr"/>
                </a:tc>
                <a:tc>
                  <a:txBody>
                    <a:bodyPr/>
                    <a:lstStyle/>
                    <a:p>
                      <a:pPr algn="ctr" fontAlgn="t"/>
                      <a:r>
                        <a:rPr lang="en-US" sz="3600">
                          <a:latin typeface="Times New Roman" pitchFamily="18" charset="0"/>
                          <a:cs typeface="Times New Roman" pitchFamily="18" charset="0"/>
                        </a:rPr>
                        <a:t>Số nhiều</a:t>
                      </a:r>
                      <a:endParaRPr lang="en-US" sz="3600" b="0">
                        <a:latin typeface="Times New Roman" pitchFamily="18" charset="0"/>
                        <a:cs typeface="Times New Roman" pitchFamily="18" charset="0"/>
                      </a:endParaRPr>
                    </a:p>
                  </a:txBody>
                  <a:tcPr marL="47625" marR="47625" marT="47625" marB="47625" anchor="ctr"/>
                </a:tc>
                <a:extLst>
                  <a:ext uri="{0D108BD9-81ED-4DB2-BD59-A6C34878D82A}">
                    <a16:rowId xmlns="" xmlns:a16="http://schemas.microsoft.com/office/drawing/2014/main" val="10000"/>
                  </a:ext>
                </a:extLst>
              </a:tr>
              <a:tr h="1183752">
                <a:tc>
                  <a:txBody>
                    <a:bodyPr/>
                    <a:lstStyle/>
                    <a:p>
                      <a:pPr algn="ctr" fontAlgn="t"/>
                      <a:r>
                        <a:rPr lang="en-US" sz="3600" dirty="0">
                          <a:latin typeface="Times New Roman" pitchFamily="18" charset="0"/>
                          <a:cs typeface="Times New Roman" pitchFamily="18" charset="0"/>
                        </a:rPr>
                        <a:t>1</a:t>
                      </a:r>
                      <a:endParaRPr lang="en-US" sz="3600" b="0" dirty="0">
                        <a:latin typeface="Times New Roman" pitchFamily="18" charset="0"/>
                        <a:cs typeface="Times New Roman" pitchFamily="18" charset="0"/>
                      </a:endParaRPr>
                    </a:p>
                  </a:txBody>
                  <a:tcPr marL="47625" marR="47625" marT="47625" marB="47625" anchor="ctr"/>
                </a:tc>
                <a:tc>
                  <a:txBody>
                    <a:bodyPr/>
                    <a:lstStyle/>
                    <a:p>
                      <a:pPr fontAlgn="t"/>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tớ</a:t>
                      </a:r>
                      <a:r>
                        <a:rPr lang="en-US" sz="3600" dirty="0" smtClean="0">
                          <a:latin typeface="Times New Roman" pitchFamily="18" charset="0"/>
                          <a:cs typeface="Times New Roman" pitchFamily="18" charset="0"/>
                        </a:rPr>
                        <a: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mình</a:t>
                      </a:r>
                      <a:r>
                        <a:rPr lang="en-US" sz="3600" baseline="0" dirty="0" smtClean="0">
                          <a:latin typeface="Times New Roman" pitchFamily="18" charset="0"/>
                          <a:cs typeface="Times New Roman" pitchFamily="18" charset="0"/>
                        </a:rPr>
                        <a:t>, ta, </a:t>
                      </a:r>
                      <a:r>
                        <a:rPr lang="en-US" sz="3600" baseline="0" dirty="0" err="1" smtClean="0">
                          <a:latin typeface="Times New Roman" pitchFamily="18" charset="0"/>
                          <a:cs typeface="Times New Roman" pitchFamily="18" charset="0"/>
                        </a:rPr>
                        <a:t>tao</a:t>
                      </a:r>
                      <a:r>
                        <a:rPr lang="en-US" sz="3600" baseline="0" dirty="0" smtClean="0">
                          <a:latin typeface="Times New Roman" pitchFamily="18" charset="0"/>
                          <a:cs typeface="Times New Roman" pitchFamily="18" charset="0"/>
                        </a:rPr>
                        <a:t>…</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tớ</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chúng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mình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chúng</a:t>
                      </a:r>
                      <a:r>
                        <a:rPr lang="en-US" sz="3600" baseline="0" dirty="0" smtClean="0">
                          <a:latin typeface="Times New Roman" pitchFamily="18" charset="0"/>
                          <a:cs typeface="Times New Roman" pitchFamily="18" charset="0"/>
                        </a:rPr>
                        <a:t> ta, </a:t>
                      </a:r>
                      <a:r>
                        <a:rPr lang="en-US" sz="3600" baseline="0" dirty="0" err="1" smtClean="0">
                          <a:latin typeface="Times New Roman" pitchFamily="18" charset="0"/>
                          <a:cs typeface="Times New Roman" pitchFamily="18" charset="0"/>
                        </a:rPr>
                        <a:t>chúng</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tao</a:t>
                      </a:r>
                      <a:r>
                        <a:rPr lang="en-US" sz="3600" baseline="0" dirty="0" smtClean="0">
                          <a:latin typeface="Times New Roman" pitchFamily="18" charset="0"/>
                          <a:cs typeface="Times New Roman" pitchFamily="18" charset="0"/>
                        </a:rPr>
                        <a:t>…</a:t>
                      </a:r>
                      <a:endParaRPr lang="en-US" sz="3600" b="0" dirty="0">
                        <a:latin typeface="Times New Roman" pitchFamily="18" charset="0"/>
                        <a:cs typeface="Times New Roman" pitchFamily="18" charset="0"/>
                      </a:endParaRPr>
                    </a:p>
                  </a:txBody>
                  <a:tcPr marL="47625" marR="47625" marT="47625" marB="47625"/>
                </a:tc>
                <a:extLst>
                  <a:ext uri="{0D108BD9-81ED-4DB2-BD59-A6C34878D82A}">
                    <a16:rowId xmlns="" xmlns:a16="http://schemas.microsoft.com/office/drawing/2014/main" val="10001"/>
                  </a:ext>
                </a:extLst>
              </a:tr>
              <a:tr h="1183752">
                <a:tc>
                  <a:txBody>
                    <a:bodyPr/>
                    <a:lstStyle/>
                    <a:p>
                      <a:pPr algn="ctr" fontAlgn="t"/>
                      <a:r>
                        <a:rPr lang="en-US" sz="3600" dirty="0">
                          <a:latin typeface="Times New Roman" pitchFamily="18" charset="0"/>
                          <a:cs typeface="Times New Roman" pitchFamily="18" charset="0"/>
                        </a:rPr>
                        <a:t>2</a:t>
                      </a:r>
                      <a:endParaRPr lang="en-US" sz="3600" b="0" dirty="0">
                        <a:latin typeface="Times New Roman" pitchFamily="18" charset="0"/>
                        <a:cs typeface="Times New Roman" pitchFamily="18" charset="0"/>
                      </a:endParaRPr>
                    </a:p>
                  </a:txBody>
                  <a:tcPr marL="47625" marR="47625" marT="47625" marB="47625" anchor="ctr"/>
                </a:tc>
                <a:tc>
                  <a:txBody>
                    <a:bodyPr/>
                    <a:lstStyle/>
                    <a:p>
                      <a:pPr fontAlgn="t"/>
                      <a:r>
                        <a:rPr lang="en-US" sz="3600" dirty="0" err="1" smtClean="0">
                          <a:latin typeface="Times New Roman" pitchFamily="18" charset="0"/>
                          <a:cs typeface="Times New Roman" pitchFamily="18" charset="0"/>
                        </a:rPr>
                        <a:t>Mày</a:t>
                      </a:r>
                      <a:r>
                        <a:rPr lang="en-US" sz="3600" dirty="0" smtClean="0">
                          <a:latin typeface="Times New Roman" pitchFamily="18" charset="0"/>
                          <a:cs typeface="Times New Roman" pitchFamily="18" charset="0"/>
                        </a:rPr>
                        <a:t>, mi, </a:t>
                      </a:r>
                      <a:r>
                        <a:rPr lang="en-US" sz="3600" dirty="0" err="1" smtClean="0">
                          <a:latin typeface="Times New Roman" pitchFamily="18" charset="0"/>
                          <a:cs typeface="Times New Roman" pitchFamily="18" charset="0"/>
                        </a:rPr>
                        <a:t>anh</a:t>
                      </a:r>
                      <a:r>
                        <a:rPr lang="en-US" sz="3600" dirty="0" smtClean="0">
                          <a:latin typeface="Times New Roman" pitchFamily="18" charset="0"/>
                          <a:cs typeface="Times New Roman" pitchFamily="18" charset="0"/>
                        </a:rPr>
                        <a:t>,</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chị</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cậu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bạn</a:t>
                      </a:r>
                      <a:r>
                        <a:rPr lang="en-US" sz="3600" baseline="0" dirty="0" smtClean="0">
                          <a:latin typeface="Times New Roman" pitchFamily="18" charset="0"/>
                          <a:cs typeface="Times New Roman" pitchFamily="18" charset="0"/>
                        </a:rPr>
                        <a:t>…</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chúng</a:t>
                      </a:r>
                      <a:r>
                        <a:rPr lang="en-US" sz="3600" baseline="0" dirty="0" smtClean="0">
                          <a:latin typeface="Times New Roman" pitchFamily="18" charset="0"/>
                          <a:cs typeface="Times New Roman" pitchFamily="18" charset="0"/>
                        </a:rPr>
                        <a:t> mi, </a:t>
                      </a:r>
                      <a:r>
                        <a:rPr lang="en-US" sz="3600" baseline="0" dirty="0" err="1" smtClean="0">
                          <a:latin typeface="Times New Roman" pitchFamily="18" charset="0"/>
                          <a:cs typeface="Times New Roman" pitchFamily="18" charset="0"/>
                        </a:rPr>
                        <a:t>các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anh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các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chị</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các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cậu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các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bạn</a:t>
                      </a:r>
                      <a:r>
                        <a:rPr lang="en-US" sz="3600" baseline="0" dirty="0" smtClean="0">
                          <a:latin typeface="Times New Roman" pitchFamily="18" charset="0"/>
                          <a:cs typeface="Times New Roman" pitchFamily="18" charset="0"/>
                        </a:rPr>
                        <a:t>…</a:t>
                      </a:r>
                      <a:endParaRPr lang="en-US" sz="3600" b="0" dirty="0">
                        <a:latin typeface="Times New Roman" pitchFamily="18" charset="0"/>
                        <a:cs typeface="Times New Roman" pitchFamily="18" charset="0"/>
                      </a:endParaRPr>
                    </a:p>
                  </a:txBody>
                  <a:tcPr marL="47625" marR="47625" marT="47625" marB="47625"/>
                </a:tc>
                <a:extLst>
                  <a:ext uri="{0D108BD9-81ED-4DB2-BD59-A6C34878D82A}">
                    <a16:rowId xmlns="" xmlns:a16="http://schemas.microsoft.com/office/drawing/2014/main" val="10002"/>
                  </a:ext>
                </a:extLst>
              </a:tr>
              <a:tr h="1185268">
                <a:tc>
                  <a:txBody>
                    <a:bodyPr/>
                    <a:lstStyle/>
                    <a:p>
                      <a:pPr algn="ctr" fontAlgn="t"/>
                      <a:r>
                        <a:rPr lang="en-US" sz="3600" dirty="0">
                          <a:latin typeface="Times New Roman" pitchFamily="18" charset="0"/>
                          <a:cs typeface="Times New Roman" pitchFamily="18" charset="0"/>
                        </a:rPr>
                        <a:t>3</a:t>
                      </a:r>
                      <a:endParaRPr lang="en-US" sz="3600" b="0" dirty="0">
                        <a:latin typeface="Times New Roman" pitchFamily="18" charset="0"/>
                        <a:cs typeface="Times New Roman" pitchFamily="18" charset="0"/>
                      </a:endParaRPr>
                    </a:p>
                  </a:txBody>
                  <a:tcPr marL="47625" marR="47625" marT="47625" marB="47625" anchor="ctr"/>
                </a:tc>
                <a:tc>
                  <a:txBody>
                    <a:bodyPr/>
                    <a:lstStyle/>
                    <a:p>
                      <a:pPr fontAlgn="t"/>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hắn</a:t>
                      </a:r>
                      <a:r>
                        <a:rPr lang="en-US" sz="3600" dirty="0" smtClean="0">
                          <a:latin typeface="Times New Roman" pitchFamily="18" charset="0"/>
                          <a:cs typeface="Times New Roman" pitchFamily="18" charset="0"/>
                        </a:rPr>
                        <a:t>, y,</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thị</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anh</a:t>
                      </a:r>
                      <a:r>
                        <a:rPr lang="en-US" sz="3600" baseline="0" dirty="0" smtClean="0">
                          <a:latin typeface="Times New Roman" pitchFamily="18" charset="0"/>
                          <a:cs typeface="Times New Roman" pitchFamily="18" charset="0"/>
                        </a:rPr>
                        <a:t> ta…</a:t>
                      </a:r>
                      <a:endParaRPr lang="en-US" sz="3600" b="0" dirty="0">
                        <a:latin typeface="Times New Roman" pitchFamily="18" charset="0"/>
                        <a:cs typeface="Times New Roman" pitchFamily="18" charset="0"/>
                      </a:endParaRPr>
                    </a:p>
                  </a:txBody>
                  <a:tcPr marL="47625" marR="47625" marT="47625" marB="47625"/>
                </a:tc>
                <a:tc>
                  <a:txBody>
                    <a:bodyPr/>
                    <a:lstStyle/>
                    <a:p>
                      <a:pPr fontAlgn="t"/>
                      <a:r>
                        <a:rPr lang="en-US" sz="3600" dirty="0" err="1">
                          <a:latin typeface="Times New Roman" pitchFamily="18" charset="0"/>
                          <a:cs typeface="Times New Roman" pitchFamily="18" charset="0"/>
                        </a:rPr>
                        <a:t>chúng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bọn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hắn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họ</a:t>
                      </a:r>
                      <a:r>
                        <a:rPr lang="en-US" sz="3600" baseline="0" dirty="0" smtClean="0">
                          <a:latin typeface="Times New Roman" pitchFamily="18" charset="0"/>
                          <a:cs typeface="Times New Roman" pitchFamily="18" charset="0"/>
                        </a:rPr>
                        <a:t>…</a:t>
                      </a:r>
                      <a:endParaRPr lang="en-US" sz="3600" b="0" dirty="0">
                        <a:latin typeface="Times New Roman" pitchFamily="18" charset="0"/>
                        <a:cs typeface="Times New Roman" pitchFamily="18" charset="0"/>
                      </a:endParaRPr>
                    </a:p>
                  </a:txBody>
                  <a:tcPr marL="47625" marR="47625" marT="47625" marB="47625"/>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6013895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4)">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2.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để</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hỏi</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3" name="组合 5">
            <a:extLst>
              <a:ext uri="{FF2B5EF4-FFF2-40B4-BE49-F238E27FC236}">
                <a16:creationId xmlns="" xmlns:a16="http://schemas.microsoft.com/office/drawing/2014/main" id="{082A7FBB-62FE-45EE-A3E4-09F3913C60AD}"/>
              </a:ext>
            </a:extLst>
          </p:cNvPr>
          <p:cNvGrpSpPr/>
          <p:nvPr/>
        </p:nvGrpSpPr>
        <p:grpSpPr>
          <a:xfrm>
            <a:off x="4522183" y="2003005"/>
            <a:ext cx="7365017" cy="3737380"/>
            <a:chOff x="6856711" y="2002336"/>
            <a:chExt cx="7785210" cy="3950606"/>
          </a:xfrm>
        </p:grpSpPr>
        <p:sp>
          <p:nvSpPr>
            <p:cNvPr id="7" name="Rounded Rectangle 12">
              <a:extLst>
                <a:ext uri="{FF2B5EF4-FFF2-40B4-BE49-F238E27FC236}">
                  <a16:creationId xmlns="" xmlns:a16="http://schemas.microsoft.com/office/drawing/2014/main" id="{BAB4188A-CE0D-40C1-B8F4-152D006F1DF4}"/>
                </a:ext>
              </a:extLst>
            </p:cNvPr>
            <p:cNvSpPr/>
            <p:nvPr/>
          </p:nvSpPr>
          <p:spPr>
            <a:xfrm>
              <a:off x="6861191" y="2049184"/>
              <a:ext cx="555844" cy="555843"/>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grpSp>
          <p:nvGrpSpPr>
            <p:cNvPr id="4" name="Group 14">
              <a:extLst>
                <a:ext uri="{FF2B5EF4-FFF2-40B4-BE49-F238E27FC236}">
                  <a16:creationId xmlns="" xmlns:a16="http://schemas.microsoft.com/office/drawing/2014/main" id="{F8F74EA2-4295-4435-93B9-10D6719C0D14}"/>
                </a:ext>
              </a:extLst>
            </p:cNvPr>
            <p:cNvGrpSpPr/>
            <p:nvPr/>
          </p:nvGrpSpPr>
          <p:grpSpPr>
            <a:xfrm>
              <a:off x="7017550" y="2245063"/>
              <a:ext cx="258684" cy="164083"/>
              <a:chOff x="6351" y="0"/>
              <a:chExt cx="490538" cy="311150"/>
            </a:xfrm>
            <a:solidFill>
              <a:schemeClr val="bg1"/>
            </a:solidFill>
          </p:grpSpPr>
          <p:sp>
            <p:nvSpPr>
              <p:cNvPr id="29" name="Freeform 144">
                <a:extLst>
                  <a:ext uri="{FF2B5EF4-FFF2-40B4-BE49-F238E27FC236}">
                    <a16:creationId xmlns="" xmlns:a16="http://schemas.microsoft.com/office/drawing/2014/main" id="{EC2C8B0F-9662-45E9-9349-29F8D17DFE35}"/>
                  </a:ext>
                </a:extLst>
              </p:cNvPr>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30" name="Freeform 145">
                <a:extLst>
                  <a:ext uri="{FF2B5EF4-FFF2-40B4-BE49-F238E27FC236}">
                    <a16:creationId xmlns="" xmlns:a16="http://schemas.microsoft.com/office/drawing/2014/main" id="{C82BDC41-C7FD-4A03-B3FF-EFA69E51B19B}"/>
                  </a:ext>
                </a:extLst>
              </p:cNvPr>
              <p:cNvSpPr>
                <a:spLocks/>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31" name="Freeform 146">
                <a:extLst>
                  <a:ext uri="{FF2B5EF4-FFF2-40B4-BE49-F238E27FC236}">
                    <a16:creationId xmlns="" xmlns:a16="http://schemas.microsoft.com/office/drawing/2014/main" id="{73CE49C4-2A9B-42E3-ADDD-A49C328CBE80}"/>
                  </a:ext>
                </a:extLst>
              </p:cNvPr>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grpSp>
        <p:sp>
          <p:nvSpPr>
            <p:cNvPr id="10" name="텍스트 개체 틀 2">
              <a:extLst>
                <a:ext uri="{FF2B5EF4-FFF2-40B4-BE49-F238E27FC236}">
                  <a16:creationId xmlns="" xmlns:a16="http://schemas.microsoft.com/office/drawing/2014/main" id="{506C539F-C260-429D-830F-2EC094FA2254}"/>
                </a:ext>
              </a:extLst>
            </p:cNvPr>
            <p:cNvSpPr txBox="1">
              <a:spLocks/>
            </p:cNvSpPr>
            <p:nvPr/>
          </p:nvSpPr>
          <p:spPr>
            <a:xfrm>
              <a:off x="7534629" y="2002336"/>
              <a:ext cx="7107292" cy="43554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Đại</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từ</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hỏi</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về</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người</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sự</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vật</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ai</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600" b="1" dirty="0" err="1">
                  <a:solidFill>
                    <a:schemeClr val="tx1"/>
                  </a:solidFill>
                  <a:latin typeface="Times New Roman" pitchFamily="18" charset="0"/>
                  <a:ea typeface="微软雅黑" panose="020B0503020204020204" pitchFamily="34" charset="-122"/>
                  <a:cs typeface="Times New Roman" pitchFamily="18" charset="0"/>
                </a:rPr>
                <a:t>gì</a:t>
              </a:r>
              <a:r>
                <a:rPr lang="en-US" altLang="zh-CN" sz="3600" b="1" dirty="0">
                  <a:solidFill>
                    <a:schemeClr val="tx1"/>
                  </a:solidFill>
                  <a:latin typeface="Times New Roman" pitchFamily="18" charset="0"/>
                  <a:ea typeface="微软雅黑" panose="020B0503020204020204" pitchFamily="34" charset="-122"/>
                  <a:cs typeface="Times New Roman" pitchFamily="18" charset="0"/>
                </a:rPr>
                <a:t>….</a:t>
              </a:r>
            </a:p>
          </p:txBody>
        </p:sp>
        <p:sp>
          <p:nvSpPr>
            <p:cNvPr id="14" name="Rounded Rectangle 11">
              <a:extLst>
                <a:ext uri="{FF2B5EF4-FFF2-40B4-BE49-F238E27FC236}">
                  <a16:creationId xmlns="" xmlns:a16="http://schemas.microsoft.com/office/drawing/2014/main" id="{2AEC4E7D-2107-411B-86C6-31373469C8A3}"/>
                </a:ext>
              </a:extLst>
            </p:cNvPr>
            <p:cNvSpPr/>
            <p:nvPr/>
          </p:nvSpPr>
          <p:spPr>
            <a:xfrm>
              <a:off x="6856711" y="3669445"/>
              <a:ext cx="555844" cy="555842"/>
            </a:xfrm>
            <a:prstGeom prst="roundRect">
              <a:avLst>
                <a:gd name="adj" fmla="val 50000"/>
              </a:avLst>
            </a:prstGeom>
            <a:solidFill>
              <a:schemeClr val="accent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grpSp>
          <p:nvGrpSpPr>
            <p:cNvPr id="5" name="Group 18">
              <a:extLst>
                <a:ext uri="{FF2B5EF4-FFF2-40B4-BE49-F238E27FC236}">
                  <a16:creationId xmlns="" xmlns:a16="http://schemas.microsoft.com/office/drawing/2014/main" id="{653D97CA-1C9F-4961-A7D4-51D87F95AFA4}"/>
                </a:ext>
              </a:extLst>
            </p:cNvPr>
            <p:cNvGrpSpPr/>
            <p:nvPr/>
          </p:nvGrpSpPr>
          <p:grpSpPr>
            <a:xfrm>
              <a:off x="7022241" y="3388194"/>
              <a:ext cx="240691" cy="678653"/>
              <a:chOff x="6350" y="144463"/>
              <a:chExt cx="492125" cy="1387603"/>
            </a:xfrm>
            <a:solidFill>
              <a:schemeClr val="bg1"/>
            </a:solidFill>
          </p:grpSpPr>
          <p:sp>
            <p:nvSpPr>
              <p:cNvPr id="26" name="Freeform 156">
                <a:extLst>
                  <a:ext uri="{FF2B5EF4-FFF2-40B4-BE49-F238E27FC236}">
                    <a16:creationId xmlns="" xmlns:a16="http://schemas.microsoft.com/office/drawing/2014/main" id="{32F49180-D39B-4877-B04B-F025B68A63CE}"/>
                  </a:ext>
                </a:extLst>
              </p:cNvPr>
              <p:cNvSpPr>
                <a:spLocks noEditPoints="1"/>
              </p:cNvSpPr>
              <p:nvPr/>
            </p:nvSpPr>
            <p:spPr bwMode="auto">
              <a:xfrm>
                <a:off x="6350" y="1039939"/>
                <a:ext cx="492125" cy="492127"/>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7" name="Freeform 157">
                <a:extLst>
                  <a:ext uri="{FF2B5EF4-FFF2-40B4-BE49-F238E27FC236}">
                    <a16:creationId xmlns="" xmlns:a16="http://schemas.microsoft.com/office/drawing/2014/main" id="{9165EEFD-9D21-45B8-AAE8-8F9581BE7CF2}"/>
                  </a:ext>
                </a:extLst>
              </p:cNvPr>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8" name="Freeform 158">
                <a:extLst>
                  <a:ext uri="{FF2B5EF4-FFF2-40B4-BE49-F238E27FC236}">
                    <a16:creationId xmlns="" xmlns:a16="http://schemas.microsoft.com/office/drawing/2014/main" id="{9350D2F3-5FB6-4AF8-87D7-7A7FC4BA395E}"/>
                  </a:ext>
                </a:extLst>
              </p:cNvPr>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grpSp>
        <p:sp>
          <p:nvSpPr>
            <p:cNvPr id="16" name="텍스트 개체 틀 2">
              <a:extLst>
                <a:ext uri="{FF2B5EF4-FFF2-40B4-BE49-F238E27FC236}">
                  <a16:creationId xmlns="" xmlns:a16="http://schemas.microsoft.com/office/drawing/2014/main" id="{C7E9E26E-8C8D-4F67-897E-5CD08F170E8D}"/>
                </a:ext>
              </a:extLst>
            </p:cNvPr>
            <p:cNvSpPr txBox="1">
              <a:spLocks/>
            </p:cNvSpPr>
            <p:nvPr/>
          </p:nvSpPr>
          <p:spPr>
            <a:xfrm>
              <a:off x="7534629" y="3459025"/>
              <a:ext cx="7015237"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hỏi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về</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số</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lượng</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bao</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nhiêu</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mấy</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a:t>
              </a:r>
            </a:p>
          </p:txBody>
        </p:sp>
        <p:sp>
          <p:nvSpPr>
            <p:cNvPr id="17" name="Rounded Rectangle 10">
              <a:extLst>
                <a:ext uri="{FF2B5EF4-FFF2-40B4-BE49-F238E27FC236}">
                  <a16:creationId xmlns="" xmlns:a16="http://schemas.microsoft.com/office/drawing/2014/main" id="{53438C14-5890-462E-93D3-93481CBFB45F}"/>
                </a:ext>
              </a:extLst>
            </p:cNvPr>
            <p:cNvSpPr/>
            <p:nvPr/>
          </p:nvSpPr>
          <p:spPr>
            <a:xfrm>
              <a:off x="6860864" y="5397100"/>
              <a:ext cx="555844" cy="555842"/>
            </a:xfrm>
            <a:prstGeom prst="roundRect">
              <a:avLst>
                <a:gd name="adj" fmla="val 50000"/>
              </a:avLst>
            </a:prstGeom>
            <a:solidFill>
              <a:srgbClr val="427C8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b="1" dirty="0">
                <a:latin typeface="Roboto condensed"/>
                <a:cs typeface="Roboto condensed"/>
              </a:endParaRPr>
            </a:p>
          </p:txBody>
        </p:sp>
        <p:sp>
          <p:nvSpPr>
            <p:cNvPr id="18" name="Freeform 53">
              <a:extLst>
                <a:ext uri="{FF2B5EF4-FFF2-40B4-BE49-F238E27FC236}">
                  <a16:creationId xmlns="" xmlns:a16="http://schemas.microsoft.com/office/drawing/2014/main" id="{93024E10-7CB1-4053-86BD-C859B55D8568}"/>
                </a:ext>
              </a:extLst>
            </p:cNvPr>
            <p:cNvSpPr>
              <a:spLocks noEditPoints="1"/>
            </p:cNvSpPr>
            <p:nvPr/>
          </p:nvSpPr>
          <p:spPr bwMode="auto">
            <a:xfrm>
              <a:off x="7043885" y="5557017"/>
              <a:ext cx="202155" cy="225387"/>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sz="2400" b="1">
                <a:latin typeface="Roboto condensed"/>
                <a:cs typeface="Roboto condensed"/>
              </a:endParaRPr>
            </a:p>
          </p:txBody>
        </p:sp>
        <p:sp>
          <p:nvSpPr>
            <p:cNvPr id="23" name="Freeform 23">
              <a:extLst>
                <a:ext uri="{FF2B5EF4-FFF2-40B4-BE49-F238E27FC236}">
                  <a16:creationId xmlns="" xmlns:a16="http://schemas.microsoft.com/office/drawing/2014/main" id="{85254A0F-A94D-4B90-BAEB-D59A1895F481}"/>
                </a:ext>
              </a:extLst>
            </p:cNvPr>
            <p:cNvSpPr>
              <a:spLocks/>
            </p:cNvSpPr>
            <p:nvPr/>
          </p:nvSpPr>
          <p:spPr bwMode="auto">
            <a:xfrm>
              <a:off x="7168296" y="5594511"/>
              <a:ext cx="76773" cy="7677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sz="2400" b="1">
                <a:latin typeface="Roboto condensed"/>
                <a:ea typeface="+mn-ea"/>
                <a:cs typeface="Roboto condensed"/>
              </a:endParaRPr>
            </a:p>
          </p:txBody>
        </p:sp>
        <p:sp>
          <p:nvSpPr>
            <p:cNvPr id="22" name="텍스트 개체 틀 2">
              <a:extLst>
                <a:ext uri="{FF2B5EF4-FFF2-40B4-BE49-F238E27FC236}">
                  <a16:creationId xmlns="" xmlns:a16="http://schemas.microsoft.com/office/drawing/2014/main" id="{C7C976D3-539B-46CE-B77B-1D911B3BBB83}"/>
                </a:ext>
              </a:extLst>
            </p:cNvPr>
            <p:cNvSpPr txBox="1">
              <a:spLocks/>
            </p:cNvSpPr>
            <p:nvPr/>
          </p:nvSpPr>
          <p:spPr>
            <a:xfrm>
              <a:off x="7565314" y="5129691"/>
              <a:ext cx="6739076" cy="43554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defTabSz="914400">
                <a:spcBef>
                  <a:spcPts val="0"/>
                </a:spcBef>
              </a:pP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Đại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từ</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hỏi</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về</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hoạt</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động</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tính</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chất</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sự</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việc</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sao</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thế</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 </a:t>
              </a:r>
              <a:r>
                <a:rPr lang="en-US" altLang="zh-CN" sz="3200" b="1" dirty="0" err="1">
                  <a:solidFill>
                    <a:schemeClr val="tx1"/>
                  </a:solidFill>
                  <a:latin typeface="Times New Roman" pitchFamily="18" charset="0"/>
                  <a:ea typeface="微软雅黑" panose="020B0503020204020204" pitchFamily="34" charset="-122"/>
                  <a:cs typeface="Times New Roman" pitchFamily="18" charset="0"/>
                </a:rPr>
                <a:t>nào</a:t>
              </a:r>
              <a:r>
                <a:rPr lang="en-US" altLang="zh-CN" sz="3200" b="1" dirty="0">
                  <a:solidFill>
                    <a:schemeClr val="tx1"/>
                  </a:solidFill>
                  <a:latin typeface="Times New Roman" pitchFamily="18" charset="0"/>
                  <a:ea typeface="微软雅黑" panose="020B0503020204020204" pitchFamily="34" charset="-122"/>
                  <a:cs typeface="Times New Roman" pitchFamily="18" charset="0"/>
                </a:rPr>
                <a:t>…</a:t>
              </a:r>
            </a:p>
          </p:txBody>
        </p:sp>
      </p:grpSp>
      <p:sp>
        <p:nvSpPr>
          <p:cNvPr id="42" name="Cloud 41"/>
          <p:cNvSpPr/>
          <p:nvPr/>
        </p:nvSpPr>
        <p:spPr>
          <a:xfrm>
            <a:off x="288699" y="1712685"/>
            <a:ext cx="3993015" cy="335280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itchFamily="18" charset="0"/>
                <a:cs typeface="Times New Roman" pitchFamily="18" charset="0"/>
              </a:rPr>
              <a:t>Thảo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luận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a:t>
            </a:r>
            <a:r>
              <a:rPr lang="en-US" sz="3200" b="1" dirty="0">
                <a:latin typeface="Times New Roman" pitchFamily="18" charset="0"/>
                <a:cs typeface="Times New Roman" pitchFamily="18" charset="0"/>
              </a:rPr>
              <a:t> II.2 (</a:t>
            </a:r>
            <a:r>
              <a:rPr lang="en-US" sz="3200" b="1" dirty="0" err="1">
                <a:latin typeface="Times New Roman" pitchFamily="18" charset="0"/>
                <a:cs typeface="Times New Roman" pitchFamily="18" charset="0"/>
              </a:rPr>
              <a:t>sgk</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en-US" sz="3200" b="1" dirty="0">
                <a:latin typeface="Times New Roman" pitchFamily="18" charset="0"/>
                <a:cs typeface="Times New Roman" pitchFamily="18" charset="0"/>
              </a:rPr>
              <a:t> 56)</a:t>
            </a:r>
          </a:p>
        </p:txBody>
      </p:sp>
    </p:spTree>
    <p:extLst>
      <p:ext uri="{BB962C8B-B14F-4D97-AF65-F5344CB8AC3E}">
        <p14:creationId xmlns:p14="http://schemas.microsoft.com/office/powerpoint/2010/main" val="302449503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3135848" y="1934414"/>
            <a:ext cx="6138781" cy="1374844"/>
          </a:xfrm>
          <a:prstGeom prst="rect">
            <a:avLst/>
          </a:prstGeom>
          <a:solidFill>
            <a:srgbClr val="002060"/>
          </a:solidFill>
          <a:ln>
            <a:solidFill>
              <a:schemeClr val="accent1"/>
            </a:solidFill>
          </a:ln>
        </p:spPr>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III.Luyện</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tập</a:t>
            </a:r>
            <a:endParaRPr lang="zh-CN" altLang="en-US" sz="6600" b="1"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ngtree—vector blue gift box_3129339.png"/>
          <p:cNvPicPr>
            <a:picLocks noChangeAspect="1"/>
          </p:cNvPicPr>
          <p:nvPr/>
        </p:nvPicPr>
        <p:blipFill>
          <a:blip r:embed="rId2"/>
          <a:stretch>
            <a:fillRect/>
          </a:stretch>
        </p:blipFill>
        <p:spPr>
          <a:xfrm>
            <a:off x="1364342" y="812155"/>
            <a:ext cx="9463315" cy="6047433"/>
          </a:xfrm>
          <a:prstGeom prst="rect">
            <a:avLst/>
          </a:prstGeom>
        </p:spPr>
      </p:pic>
      <p:grpSp>
        <p:nvGrpSpPr>
          <p:cNvPr id="3"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4"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Chiếc</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hộp</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bí</a:t>
              </a:r>
              <a:r>
                <a:rPr lang="en-US" altLang="zh-CN"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rPr>
                <a:t>ẩn</a:t>
              </a:r>
              <a:endParaRPr lang="zh-CN" altLang="en-US" sz="6000" b="1" dirty="0">
                <a:solidFill>
                  <a:srgbClr val="FF000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0" y="81016"/>
            <a:ext cx="12190413" cy="967637"/>
            <a:chOff x="0" y="408676"/>
            <a:chExt cx="12190413" cy="967637"/>
          </a:xfrm>
        </p:grpSpPr>
        <p:sp>
          <p:nvSpPr>
            <p:cNvPr id="3"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4"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2917372" y="408676"/>
              <a:ext cx="661851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6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Luật</a:t>
              </a:r>
              <a:r>
                <a:rPr lang="en-US" altLang="zh-CN" sz="6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6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chơi</a:t>
              </a:r>
              <a:endParaRPr lang="zh-CN" altLang="en-US" sz="6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
        <p:nvSpPr>
          <p:cNvPr id="5" name="Rectangle 4"/>
          <p:cNvSpPr/>
          <p:nvPr/>
        </p:nvSpPr>
        <p:spPr>
          <a:xfrm>
            <a:off x="464456" y="1325249"/>
            <a:ext cx="8534401" cy="584775"/>
          </a:xfrm>
          <a:prstGeom prst="rect">
            <a:avLst/>
          </a:prstGeom>
        </p:spPr>
        <p:txBody>
          <a:bodyPr wrap="square">
            <a:spAutoFit/>
          </a:bodyPr>
          <a:lstStyle/>
          <a:p>
            <a:r>
              <a:rPr lang="en-US" sz="3200" b="1" dirty="0">
                <a:latin typeface="Times New Roman" pitchFamily="18" charset="0"/>
                <a:cs typeface="Times New Roman" pitchFamily="18" charset="0"/>
              </a:rPr>
              <a:t>GV </a:t>
            </a:r>
            <a:r>
              <a:rPr lang="en-US" sz="3200" b="1" dirty="0" err="1">
                <a:latin typeface="Times New Roman" pitchFamily="18" charset="0"/>
                <a:cs typeface="Times New Roman" pitchFamily="18" charset="0"/>
              </a:rPr>
              <a:t>chia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thành</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nhóm</a:t>
            </a:r>
            <a:endParaRPr lang="vi-VN" sz="3200" b="1" dirty="0">
              <a:latin typeface="Times New Roman" pitchFamily="18" charset="0"/>
              <a:cs typeface="Times New Roman" pitchFamily="18" charset="0"/>
            </a:endParaRPr>
          </a:p>
        </p:txBody>
      </p:sp>
      <p:sp>
        <p:nvSpPr>
          <p:cNvPr id="6" name="Rectangle 5"/>
          <p:cNvSpPr/>
          <p:nvPr/>
        </p:nvSpPr>
        <p:spPr>
          <a:xfrm>
            <a:off x="478973" y="2188880"/>
            <a:ext cx="10535784" cy="584775"/>
          </a:xfrm>
          <a:prstGeom prst="rect">
            <a:avLst/>
          </a:prstGeom>
        </p:spPr>
        <p:txBody>
          <a:bodyPr wrap="square">
            <a:spAutoFit/>
          </a:bodyPr>
          <a:lstStyle/>
          <a:p>
            <a:r>
              <a:rPr lang="en-US" sz="3200" b="1" dirty="0">
                <a:latin typeface="Times New Roman" pitchFamily="18" charset="0"/>
                <a:cs typeface="Times New Roman" pitchFamily="18" charset="0"/>
              </a:rPr>
              <a:t>GV </a:t>
            </a:r>
            <a:r>
              <a:rPr lang="en-US" sz="3200" b="1" dirty="0" err="1">
                <a:latin typeface="Times New Roman" pitchFamily="18" charset="0"/>
                <a:cs typeface="Times New Roman" pitchFamily="18" charset="0"/>
              </a:rPr>
              <a:t>chuẩn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bên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endParaRPr lang="vi-VN" sz="3200" b="1" dirty="0">
              <a:latin typeface="Times New Roman" pitchFamily="18" charset="0"/>
              <a:cs typeface="Times New Roman" pitchFamily="18" charset="0"/>
            </a:endParaRPr>
          </a:p>
        </p:txBody>
      </p:sp>
      <p:sp>
        <p:nvSpPr>
          <p:cNvPr id="7" name="Rectangle 6"/>
          <p:cNvSpPr/>
          <p:nvPr/>
        </p:nvSpPr>
        <p:spPr>
          <a:xfrm>
            <a:off x="491900" y="4337144"/>
            <a:ext cx="11206612" cy="584775"/>
          </a:xfrm>
          <a:prstGeom prst="rect">
            <a:avLst/>
          </a:prstGeom>
        </p:spPr>
        <p:txBody>
          <a:bodyPr wrap="square">
            <a:spAutoFit/>
          </a:bodyPr>
          <a:lstStyle/>
          <a:p>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cộng</a:t>
            </a:r>
            <a:r>
              <a:rPr lang="en-US" sz="3200" b="1" dirty="0">
                <a:latin typeface="Times New Roman" pitchFamily="18" charset="0"/>
                <a:cs typeface="Times New Roman" pitchFamily="18" charset="0"/>
              </a:rPr>
              <a:t> 1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endParaRPr lang="en-US" sz="3200" b="1" dirty="0">
              <a:solidFill>
                <a:srgbClr val="FF0000"/>
              </a:solidFill>
              <a:latin typeface="Times New Roman" pitchFamily="18" charset="0"/>
              <a:cs typeface="Times New Roman" pitchFamily="18" charset="0"/>
            </a:endParaRPr>
          </a:p>
        </p:txBody>
      </p:sp>
      <p:sp>
        <p:nvSpPr>
          <p:cNvPr id="8" name="Rectangle 7"/>
          <p:cNvSpPr/>
          <p:nvPr/>
        </p:nvSpPr>
        <p:spPr>
          <a:xfrm>
            <a:off x="499160" y="5186243"/>
            <a:ext cx="11206611" cy="584775"/>
          </a:xfrm>
          <a:prstGeom prst="rect">
            <a:avLst/>
          </a:prstGeom>
        </p:spPr>
        <p:txBody>
          <a:bodyPr wrap="square">
            <a:spAutoFit/>
          </a:bodyPr>
          <a:lstStyle/>
          <a:p>
            <a:r>
              <a:rPr lang="en-US" sz="3200" b="1" dirty="0" err="1">
                <a:latin typeface="Times New Roman" pitchFamily="18" charset="0"/>
                <a:cs typeface="Times New Roman" pitchFamily="18" charset="0"/>
              </a:rPr>
              <a:t>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điểm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thắng</a:t>
            </a:r>
            <a:endParaRPr lang="en-US" sz="3200" b="1" dirty="0">
              <a:latin typeface="Times New Roman" pitchFamily="18" charset="0"/>
              <a:cs typeface="Times New Roman" pitchFamily="18" charset="0"/>
            </a:endParaRPr>
          </a:p>
        </p:txBody>
      </p:sp>
      <p:sp>
        <p:nvSpPr>
          <p:cNvPr id="9" name="Rectangle 8"/>
          <p:cNvSpPr/>
          <p:nvPr/>
        </p:nvSpPr>
        <p:spPr>
          <a:xfrm>
            <a:off x="507981" y="2965910"/>
            <a:ext cx="10856704" cy="1077218"/>
          </a:xfrm>
          <a:prstGeom prst="rect">
            <a:avLst/>
          </a:prstGeom>
        </p:spPr>
        <p:txBody>
          <a:bodyPr wrap="square">
            <a:spAutoFit/>
          </a:bodyPr>
          <a:lstStyle/>
          <a:p>
            <a:r>
              <a:rPr lang="en-US" sz="3200" b="1" dirty="0" err="1">
                <a:latin typeface="Times New Roman" pitchFamily="18" charset="0"/>
                <a:cs typeface="Times New Roman" pitchFamily="18" charset="0"/>
              </a:rPr>
              <a:t>Đại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diện</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nhóm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30 </a:t>
            </a:r>
            <a:r>
              <a:rPr lang="en-US" sz="3200" b="1" dirty="0" err="1">
                <a:latin typeface="Times New Roman" pitchFamily="18" charset="0"/>
                <a:cs typeface="Times New Roman" pitchFamily="18" charset="0"/>
              </a:rPr>
              <a:t>giây</a:t>
            </a:r>
            <a:endParaRPr lang="en-US" sz="3200" b="1" dirty="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 xmlns:a16="http://schemas.microsoft.com/office/drawing/2014/main" id="{BF93C12D-F269-4E22-8420-4605F253C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grpSp>
        <p:nvGrpSpPr>
          <p:cNvPr id="35" name="组合 34">
            <a:extLst>
              <a:ext uri="{FF2B5EF4-FFF2-40B4-BE49-F238E27FC236}">
                <a16:creationId xmlns="" xmlns:a16="http://schemas.microsoft.com/office/drawing/2014/main" id="{A7012F2C-B65D-4331-BDDF-F58191A61681}"/>
              </a:ext>
            </a:extLst>
          </p:cNvPr>
          <p:cNvGrpSpPr/>
          <p:nvPr/>
        </p:nvGrpSpPr>
        <p:grpSpPr>
          <a:xfrm>
            <a:off x="3439885" y="1059543"/>
            <a:ext cx="5486399" cy="3004457"/>
            <a:chOff x="3329241" y="2112165"/>
            <a:chExt cx="3367935" cy="2097674"/>
          </a:xfrm>
        </p:grpSpPr>
        <p:sp>
          <p:nvSpPr>
            <p:cNvPr id="36" name="椭圆 35">
              <a:extLst>
                <a:ext uri="{FF2B5EF4-FFF2-40B4-BE49-F238E27FC236}">
                  <a16:creationId xmlns="" xmlns:a16="http://schemas.microsoft.com/office/drawing/2014/main" id="{3FD69EA5-B573-401C-A8EB-A30C0AADEB44}"/>
                </a:ext>
              </a:extLst>
            </p:cNvPr>
            <p:cNvSpPr/>
            <p:nvPr/>
          </p:nvSpPr>
          <p:spPr>
            <a:xfrm>
              <a:off x="3329241" y="2112165"/>
              <a:ext cx="579143" cy="592480"/>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noProof="1">
                  <a:solidFill>
                    <a:schemeClr val="tx1"/>
                  </a:solidFill>
                  <a:latin typeface="Times New Roman" pitchFamily="18" charset="0"/>
                  <a:ea typeface="华文新魏" panose="02010800040101010101" pitchFamily="2" charset="-122"/>
                  <a:cs typeface="Times New Roman" pitchFamily="18" charset="0"/>
                </a:rPr>
                <a:t>I</a:t>
              </a:r>
              <a:endParaRPr lang="zh-CN" altLang="en-US" sz="3200" b="1" noProof="1">
                <a:solidFill>
                  <a:schemeClr val="tx1"/>
                </a:solidFill>
                <a:latin typeface="Times New Roman" pitchFamily="18" charset="0"/>
                <a:ea typeface="华文新魏" panose="02010800040101010101" pitchFamily="2" charset="-122"/>
                <a:cs typeface="Times New Roman" pitchFamily="18" charset="0"/>
              </a:endParaRPr>
            </a:p>
          </p:txBody>
        </p:sp>
        <p:sp>
          <p:nvSpPr>
            <p:cNvPr id="37" name="椭圆 36">
              <a:extLst>
                <a:ext uri="{FF2B5EF4-FFF2-40B4-BE49-F238E27FC236}">
                  <a16:creationId xmlns="" xmlns:a16="http://schemas.microsoft.com/office/drawing/2014/main" id="{B1E6FFFD-3CB8-42C7-B399-F10E9599B162}"/>
                </a:ext>
              </a:extLst>
            </p:cNvPr>
            <p:cNvSpPr/>
            <p:nvPr/>
          </p:nvSpPr>
          <p:spPr>
            <a:xfrm>
              <a:off x="3410816" y="2795175"/>
              <a:ext cx="533207" cy="5986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noProof="1">
                  <a:solidFill>
                    <a:schemeClr val="tx1"/>
                  </a:solidFill>
                  <a:latin typeface="Times New Roman" pitchFamily="18" charset="0"/>
                  <a:ea typeface="华文新魏" panose="02010800040101010101" pitchFamily="2" charset="-122"/>
                  <a:cs typeface="Times New Roman" pitchFamily="18" charset="0"/>
                </a:rPr>
                <a:t>II</a:t>
              </a:r>
              <a:endParaRPr lang="zh-CN" altLang="en-US" sz="3200" b="1" noProof="1">
                <a:solidFill>
                  <a:schemeClr val="tx1"/>
                </a:solidFill>
                <a:latin typeface="Times New Roman" pitchFamily="18" charset="0"/>
                <a:ea typeface="华文新魏" panose="02010800040101010101" pitchFamily="2" charset="-122"/>
                <a:cs typeface="Times New Roman" pitchFamily="18" charset="0"/>
              </a:endParaRPr>
            </a:p>
          </p:txBody>
        </p:sp>
        <p:sp>
          <p:nvSpPr>
            <p:cNvPr id="38" name="椭圆 37">
              <a:extLst>
                <a:ext uri="{FF2B5EF4-FFF2-40B4-BE49-F238E27FC236}">
                  <a16:creationId xmlns="" xmlns:a16="http://schemas.microsoft.com/office/drawing/2014/main" id="{D77CFCF6-420A-44E8-BE2C-69617F7DE8E9}"/>
                </a:ext>
              </a:extLst>
            </p:cNvPr>
            <p:cNvSpPr/>
            <p:nvPr/>
          </p:nvSpPr>
          <p:spPr>
            <a:xfrm>
              <a:off x="3422471" y="3557134"/>
              <a:ext cx="644073" cy="652705"/>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b="1" noProof="1">
                  <a:solidFill>
                    <a:schemeClr val="tx1"/>
                  </a:solidFill>
                  <a:latin typeface="Times New Roman" pitchFamily="18" charset="0"/>
                  <a:ea typeface="华文新魏" panose="02010800040101010101" pitchFamily="2" charset="-122"/>
                  <a:cs typeface="Times New Roman" pitchFamily="18" charset="0"/>
                </a:rPr>
                <a:t>III</a:t>
              </a:r>
              <a:endParaRPr lang="zh-CN" altLang="en-US" sz="3200" b="1" noProof="1">
                <a:solidFill>
                  <a:schemeClr val="tx1"/>
                </a:solidFill>
                <a:latin typeface="Times New Roman" pitchFamily="18" charset="0"/>
                <a:ea typeface="华文新魏" panose="02010800040101010101" pitchFamily="2" charset="-122"/>
                <a:cs typeface="Times New Roman" pitchFamily="18" charset="0"/>
              </a:endParaRPr>
            </a:p>
          </p:txBody>
        </p:sp>
        <p:cxnSp>
          <p:nvCxnSpPr>
            <p:cNvPr id="40" name="直接连接符 39">
              <a:extLst>
                <a:ext uri="{FF2B5EF4-FFF2-40B4-BE49-F238E27FC236}">
                  <a16:creationId xmlns="" xmlns:a16="http://schemas.microsoft.com/office/drawing/2014/main" id="{4FE51E94-32C0-4D56-BDDA-FBEA4018BD33}"/>
                </a:ext>
              </a:extLst>
            </p:cNvPr>
            <p:cNvCxnSpPr>
              <a:cxnSpLocks/>
            </p:cNvCxnSpPr>
            <p:nvPr/>
          </p:nvCxnSpPr>
          <p:spPr>
            <a:xfrm rot="16200000">
              <a:off x="4746739" y="1558321"/>
              <a:ext cx="0" cy="2395538"/>
            </a:xfrm>
            <a:prstGeom prst="line">
              <a:avLst/>
            </a:prstGeom>
            <a:ln w="12700">
              <a:solidFill>
                <a:srgbClr val="427C80"/>
              </a:solidFill>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 xmlns:a16="http://schemas.microsoft.com/office/drawing/2014/main" id="{322B1A5C-7989-45D8-BAAE-0867CACA50CC}"/>
                </a:ext>
              </a:extLst>
            </p:cNvPr>
            <p:cNvSpPr/>
            <p:nvPr/>
          </p:nvSpPr>
          <p:spPr>
            <a:xfrm>
              <a:off x="4066545" y="2241803"/>
              <a:ext cx="2630631" cy="494237"/>
            </a:xfrm>
            <a:prstGeom prst="rect">
              <a:avLst/>
            </a:prstGeom>
          </p:spPr>
          <p:txBody>
            <a:bodyPr wrap="square">
              <a:spAutoFit/>
            </a:bodyPr>
            <a:lstStyle/>
            <a:p>
              <a:pPr>
                <a:defRPr/>
              </a:pPr>
              <a:r>
                <a:rPr lang="en-US" altLang="zh-CN" sz="4000" b="1" noProof="1">
                  <a:latin typeface="Times New Roman" pitchFamily="18" charset="0"/>
                  <a:ea typeface="华文新魏" panose="02010800040101010101" pitchFamily="2" charset="-122"/>
                  <a:cs typeface="Times New Roman" pitchFamily="18" charset="0"/>
                  <a:sym typeface="Arial" panose="020B0604020202020204" pitchFamily="34" charset="0"/>
                </a:rPr>
                <a:t>Thế nào là đại từ?</a:t>
              </a:r>
              <a:endParaRPr lang="zh-CN" altLang="en-US" sz="4000" b="1" noProof="1">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42" name="矩形 41">
              <a:extLst>
                <a:ext uri="{FF2B5EF4-FFF2-40B4-BE49-F238E27FC236}">
                  <a16:creationId xmlns="" xmlns:a16="http://schemas.microsoft.com/office/drawing/2014/main" id="{47CCBE69-E690-4A32-BAA8-85BD527CCA81}"/>
                </a:ext>
              </a:extLst>
            </p:cNvPr>
            <p:cNvSpPr/>
            <p:nvPr/>
          </p:nvSpPr>
          <p:spPr>
            <a:xfrm>
              <a:off x="4066545" y="2887165"/>
              <a:ext cx="2630631" cy="494237"/>
            </a:xfrm>
            <a:prstGeom prst="rect">
              <a:avLst/>
            </a:prstGeom>
          </p:spPr>
          <p:txBody>
            <a:bodyPr wrap="square">
              <a:spAutoFit/>
            </a:bodyPr>
            <a:lstStyle/>
            <a:p>
              <a:pPr lvl="0">
                <a:defRPr/>
              </a:pPr>
              <a:r>
                <a:rPr lang="en-US" altLang="zh-CN" sz="4000" b="1" noProof="1">
                  <a:latin typeface="Times New Roman" pitchFamily="18" charset="0"/>
                  <a:ea typeface="华文新魏" panose="02010800040101010101" pitchFamily="2" charset="-122"/>
                  <a:cs typeface="Times New Roman" pitchFamily="18" charset="0"/>
                  <a:sym typeface="Arial" panose="020B0604020202020204" pitchFamily="34" charset="0"/>
                </a:rPr>
                <a:t>Các loại đại từ</a:t>
              </a:r>
              <a:endParaRPr lang="zh-CN" altLang="en-US" sz="4000" b="1" noProof="1">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43" name="矩形 42">
              <a:extLst>
                <a:ext uri="{FF2B5EF4-FFF2-40B4-BE49-F238E27FC236}">
                  <a16:creationId xmlns="" xmlns:a16="http://schemas.microsoft.com/office/drawing/2014/main" id="{424C77D1-32B3-4267-BDAE-4BFAC9477554}"/>
                </a:ext>
              </a:extLst>
            </p:cNvPr>
            <p:cNvSpPr/>
            <p:nvPr/>
          </p:nvSpPr>
          <p:spPr>
            <a:xfrm>
              <a:off x="4066545" y="3555954"/>
              <a:ext cx="2179618" cy="494237"/>
            </a:xfrm>
            <a:prstGeom prst="rect">
              <a:avLst/>
            </a:prstGeom>
          </p:spPr>
          <p:txBody>
            <a:bodyPr wrap="square">
              <a:spAutoFit/>
            </a:bodyPr>
            <a:lstStyle/>
            <a:p>
              <a:pPr lvl="0">
                <a:defRPr/>
              </a:pPr>
              <a:r>
                <a:rPr lang="en-US" altLang="zh-CN" sz="4000" b="1" noProof="1">
                  <a:latin typeface="Times New Roman" pitchFamily="18" charset="0"/>
                  <a:ea typeface="华文新魏" panose="02010800040101010101" pitchFamily="2" charset="-122"/>
                  <a:cs typeface="Times New Roman" pitchFamily="18" charset="0"/>
                  <a:sym typeface="Arial" panose="020B0604020202020204" pitchFamily="34" charset="0"/>
                </a:rPr>
                <a:t>Luyện tập</a:t>
              </a:r>
              <a:endParaRPr lang="zh-CN" altLang="en-US" sz="4000" b="1" noProof="1">
                <a:latin typeface="Times New Roman" pitchFamily="18" charset="0"/>
                <a:ea typeface="华文新魏" panose="02010800040101010101" pitchFamily="2" charset="-122"/>
                <a:cs typeface="Times New Roman" pitchFamily="18" charset="0"/>
                <a:sym typeface="Arial" panose="020B0604020202020204" pitchFamily="34" charset="0"/>
              </a:endParaRPr>
            </a:p>
          </p:txBody>
        </p:sp>
        <p:cxnSp>
          <p:nvCxnSpPr>
            <p:cNvPr id="45" name="直接连接符 44">
              <a:extLst>
                <a:ext uri="{FF2B5EF4-FFF2-40B4-BE49-F238E27FC236}">
                  <a16:creationId xmlns="" xmlns:a16="http://schemas.microsoft.com/office/drawing/2014/main" id="{DDAEEB79-4B0F-4B40-9DEC-507CA8C18ECE}"/>
                </a:ext>
              </a:extLst>
            </p:cNvPr>
            <p:cNvCxnSpPr>
              <a:cxnSpLocks/>
            </p:cNvCxnSpPr>
            <p:nvPr/>
          </p:nvCxnSpPr>
          <p:spPr>
            <a:xfrm rot="16200000">
              <a:off x="4746739" y="2912217"/>
              <a:ext cx="0" cy="2395538"/>
            </a:xfrm>
            <a:prstGeom prst="line">
              <a:avLst/>
            </a:prstGeom>
            <a:ln w="12700">
              <a:solidFill>
                <a:srgbClr val="427C80"/>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 xmlns:a16="http://schemas.microsoft.com/office/drawing/2014/main" id="{0738A623-1C1B-4CC9-BDED-8B381C31F576}"/>
                </a:ext>
              </a:extLst>
            </p:cNvPr>
            <p:cNvCxnSpPr>
              <a:cxnSpLocks/>
            </p:cNvCxnSpPr>
            <p:nvPr/>
          </p:nvCxnSpPr>
          <p:spPr>
            <a:xfrm rot="16200000">
              <a:off x="4746739" y="2243427"/>
              <a:ext cx="0" cy="2395538"/>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516319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1250" fill="hold"/>
                                        <p:tgtEl>
                                          <p:spTgt spid="35"/>
                                        </p:tgtEl>
                                        <p:attrNameLst>
                                          <p:attrName>ppt_x</p:attrName>
                                        </p:attrNameLst>
                                      </p:cBhvr>
                                      <p:tavLst>
                                        <p:tav tm="0">
                                          <p:val>
                                            <p:strVal val="0-#ppt_w/2"/>
                                          </p:val>
                                        </p:tav>
                                        <p:tav tm="100000">
                                          <p:val>
                                            <p:strVal val="#ppt_x"/>
                                          </p:val>
                                        </p:tav>
                                      </p:tavLst>
                                    </p:anim>
                                    <p:anim calcmode="lin" valueType="num">
                                      <p:cBhvr additive="base">
                                        <p:cTn id="12"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653656" y="2997572"/>
            <a:ext cx="7301999" cy="646331"/>
          </a:xfrm>
          <a:prstGeom prst="rect">
            <a:avLst/>
          </a:prstGeom>
        </p:spPr>
        <p:txBody>
          <a:bodyPr wrap="none">
            <a:spAutoFit/>
          </a:bodyPr>
          <a:lstStyle/>
          <a:p>
            <a:r>
              <a:rPr lang="vi-VN" sz="3600" b="1" dirty="0">
                <a:latin typeface="+mj-lt"/>
              </a:rPr>
              <a:t>Sinh nhật của chúng tôi trùng nhau.</a:t>
            </a:r>
            <a:endParaRPr lang="en-US" sz="3600" b="1" dirty="0">
              <a:latin typeface="+mj-lt"/>
            </a:endParaRPr>
          </a:p>
        </p:txBody>
      </p:sp>
      <p:sp>
        <p:nvSpPr>
          <p:cNvPr id="4" name="Rectangle 3"/>
          <p:cNvSpPr/>
          <p:nvPr/>
        </p:nvSpPr>
        <p:spPr>
          <a:xfrm>
            <a:off x="5232404" y="3683807"/>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(DT)</a:t>
            </a:r>
            <a:endParaRPr lang="vi-VN" sz="3200" b="1"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116833" cy="646331"/>
          </a:xfrm>
          <a:prstGeom prst="rect">
            <a:avLst/>
          </a:prstGeom>
        </p:spPr>
        <p:txBody>
          <a:bodyPr wrap="none">
            <a:spAutoFit/>
          </a:bodyPr>
          <a:lstStyle/>
          <a:p>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rPr>
              <a:t>Đại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từ</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trỏ</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smtClean="0">
                <a:latin typeface="Times New Roman" pitchFamily="18" charset="0"/>
                <a:ea typeface="微软雅黑" panose="020B0503020204020204" pitchFamily="34" charset="-122"/>
                <a:cs typeface="Times New Roman" pitchFamily="18" charset="0"/>
              </a:rPr>
              <a:t>người</a:t>
            </a:r>
            <a:r>
              <a:rPr lang="en-US" altLang="zh-CN" sz="3600" b="1" dirty="0" smtClean="0">
                <a:latin typeface="Times New Roman" pitchFamily="18" charset="0"/>
                <a:ea typeface="微软雅黑" panose="020B0503020204020204" pitchFamily="34" charset="-122"/>
                <a:cs typeface="Times New Roman" pitchFamily="18" charset="0"/>
              </a:rPr>
              <a:t>.</a:t>
            </a:r>
            <a:endParaRPr lang="en-US" sz="3600" b="1" dirty="0"/>
          </a:p>
        </p:txBody>
      </p:sp>
      <p:cxnSp>
        <p:nvCxnSpPr>
          <p:cNvPr id="6" name="Straight Connector 5"/>
          <p:cNvCxnSpPr/>
          <p:nvPr/>
        </p:nvCxnSpPr>
        <p:spPr>
          <a:xfrm flipV="1">
            <a:off x="5493224" y="3570494"/>
            <a:ext cx="1344304" cy="725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4325255" y="2779853"/>
            <a:ext cx="3275256" cy="646331"/>
          </a:xfrm>
          <a:prstGeom prst="rect">
            <a:avLst/>
          </a:prstGeom>
        </p:spPr>
        <p:txBody>
          <a:bodyPr wrap="none">
            <a:spAutoFit/>
          </a:bodyPr>
          <a:lstStyle/>
          <a:p>
            <a:r>
              <a:rPr lang="en-US" sz="3600" dirty="0" err="1">
                <a:latin typeface="Times New Roman" pitchFamily="18" charset="0"/>
                <a:cs typeface="Times New Roman" pitchFamily="18" charset="0"/>
              </a:rPr>
              <a:t>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sao</a:t>
            </a:r>
            <a:r>
              <a:rPr lang="en-US" sz="3600" dirty="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
        <p:nvSpPr>
          <p:cNvPr id="4" name="Rectangle 3"/>
          <p:cNvSpPr/>
          <p:nvPr/>
        </p:nvSpPr>
        <p:spPr>
          <a:xfrm>
            <a:off x="6000067" y="3451579"/>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(ĐT)</a:t>
            </a:r>
            <a:endParaRPr lang="vi-VN" sz="3200" dirty="0">
              <a:solidFill>
                <a:srgbClr val="00B050"/>
              </a:solidFill>
              <a:latin typeface="Times New Roman" pitchFamily="18" charset="0"/>
              <a:cs typeface="Times New Roman" pitchFamily="18" charset="0"/>
            </a:endParaRPr>
          </a:p>
        </p:txBody>
      </p:sp>
      <p:sp>
        <p:nvSpPr>
          <p:cNvPr id="5" name="Rectangle 4"/>
          <p:cNvSpPr/>
          <p:nvPr/>
        </p:nvSpPr>
        <p:spPr>
          <a:xfrm>
            <a:off x="1800681" y="4492562"/>
            <a:ext cx="8653331" cy="646331"/>
          </a:xfrm>
          <a:prstGeom prst="rect">
            <a:avLst/>
          </a:prstGeom>
        </p:spPr>
        <p:txBody>
          <a:bodyPr wrap="none">
            <a:spAutoFit/>
          </a:bodyPr>
          <a:lstStyle/>
          <a:p>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a:latin typeface="Times New Roman" pitchFamily="18" charset="0"/>
                <a:ea typeface="微软雅黑" panose="020B0503020204020204" pitchFamily="34" charset="-122"/>
                <a:cs typeface="Times New Roman" pitchFamily="18" charset="0"/>
              </a:rPr>
              <a:t>Đại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từ</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hỏi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về</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hoạt</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động</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tính</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chất</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sự</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việc</a:t>
            </a:r>
            <a:r>
              <a:rPr lang="en-US" altLang="zh-CN" sz="3600" dirty="0" smtClean="0">
                <a:latin typeface="Times New Roman" pitchFamily="18" charset="0"/>
                <a:ea typeface="微软雅黑" panose="020B0503020204020204" pitchFamily="34" charset="-122"/>
                <a:cs typeface="Times New Roman" pitchFamily="18" charset="0"/>
              </a:rPr>
              <a:t>.</a:t>
            </a:r>
            <a:endParaRPr lang="en-US" sz="3600" dirty="0"/>
          </a:p>
        </p:txBody>
      </p:sp>
      <p:cxnSp>
        <p:nvCxnSpPr>
          <p:cNvPr id="6" name="Straight Connector 5"/>
          <p:cNvCxnSpPr/>
          <p:nvPr/>
        </p:nvCxnSpPr>
        <p:spPr>
          <a:xfrm flipV="1">
            <a:off x="6633033" y="3352781"/>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87084" y="2794367"/>
            <a:ext cx="12044323" cy="615553"/>
          </a:xfrm>
          <a:prstGeom prst="rect">
            <a:avLst/>
          </a:prstGeom>
        </p:spPr>
        <p:txBody>
          <a:bodyPr wrap="none">
            <a:spAutoFit/>
          </a:bodyPr>
          <a:lstStyle/>
          <a:p>
            <a:r>
              <a:rPr lang="vi-VN" sz="3400" dirty="0">
                <a:latin typeface="+mj-lt"/>
              </a:rPr>
              <a:t>Tôi lên 5 bắt đầu tập xe đạp. Thằng bạn tôi cũng bắt chước làm vậy.</a:t>
            </a:r>
            <a:endParaRPr lang="en-US" sz="3400" dirty="0">
              <a:latin typeface="+mj-lt"/>
            </a:endParaRPr>
          </a:p>
        </p:txBody>
      </p:sp>
      <p:sp>
        <p:nvSpPr>
          <p:cNvPr id="4" name="Rectangle 3"/>
          <p:cNvSpPr/>
          <p:nvPr/>
        </p:nvSpPr>
        <p:spPr>
          <a:xfrm>
            <a:off x="10397899" y="3509635"/>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(ĐT)</a:t>
            </a:r>
            <a:endParaRPr lang="vi-VN" sz="3200"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645824" cy="646331"/>
          </a:xfrm>
          <a:prstGeom prst="rect">
            <a:avLst/>
          </a:prstGeom>
        </p:spPr>
        <p:txBody>
          <a:bodyPr wrap="none">
            <a:spAutoFit/>
          </a:bodyPr>
          <a:lstStyle/>
          <a:p>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a:latin typeface="Times New Roman" pitchFamily="18" charset="0"/>
                <a:ea typeface="微软雅黑" panose="020B0503020204020204" pitchFamily="34" charset="-122"/>
                <a:cs typeface="Times New Roman" pitchFamily="18" charset="0"/>
              </a:rPr>
              <a:t>Đại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từ</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trỏ</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hoạt</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động</a:t>
            </a:r>
            <a:r>
              <a:rPr lang="en-US" altLang="zh-CN" sz="3600" dirty="0" smtClean="0">
                <a:latin typeface="Times New Roman" pitchFamily="18" charset="0"/>
                <a:ea typeface="微软雅黑" panose="020B0503020204020204" pitchFamily="34" charset="-122"/>
                <a:cs typeface="Times New Roman" pitchFamily="18" charset="0"/>
              </a:rPr>
              <a:t>.</a:t>
            </a:r>
            <a:endParaRPr lang="en-US" sz="3600" dirty="0"/>
          </a:p>
        </p:txBody>
      </p:sp>
      <p:cxnSp>
        <p:nvCxnSpPr>
          <p:cNvPr id="6" name="Straight Connector 5"/>
          <p:cNvCxnSpPr/>
          <p:nvPr/>
        </p:nvCxnSpPr>
        <p:spPr>
          <a:xfrm flipV="1">
            <a:off x="11190519" y="3338267"/>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6947736" cy="646331"/>
          </a:xfrm>
          <a:prstGeom prst="rect">
            <a:avLst/>
          </a:prstGeom>
        </p:spPr>
        <p:txBody>
          <a:bodyPr wrap="none">
            <a:spAutoFit/>
          </a:bodyPr>
          <a:lstStyle/>
          <a:p>
            <a:r>
              <a:rPr lang="vi-VN" sz="3600" b="1" dirty="0">
                <a:latin typeface="+mj-lt"/>
              </a:rPr>
              <a:t>Người bị điểm kém nhất lớp là tôi.</a:t>
            </a:r>
            <a:endParaRPr lang="en-US" sz="3400" b="1" dirty="0">
              <a:latin typeface="+mj-lt"/>
            </a:endParaRPr>
          </a:p>
        </p:txBody>
      </p:sp>
      <p:sp>
        <p:nvSpPr>
          <p:cNvPr id="4" name="Rectangle 3"/>
          <p:cNvSpPr/>
          <p:nvPr/>
        </p:nvSpPr>
        <p:spPr>
          <a:xfrm>
            <a:off x="8416805" y="3352781"/>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VN</a:t>
            </a:r>
            <a:endParaRPr lang="vi-VN" sz="3200" b="1"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116833" cy="646331"/>
          </a:xfrm>
          <a:prstGeom prst="rect">
            <a:avLst/>
          </a:prstGeom>
        </p:spPr>
        <p:txBody>
          <a:bodyPr wrap="none">
            <a:spAutoFit/>
          </a:bodyPr>
          <a:lstStyle/>
          <a:p>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rPr>
              <a:t>Đại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từ</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trỏ</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smtClean="0">
                <a:latin typeface="Times New Roman" pitchFamily="18" charset="0"/>
                <a:ea typeface="微软雅黑" panose="020B0503020204020204" pitchFamily="34" charset="-122"/>
                <a:cs typeface="Times New Roman" pitchFamily="18" charset="0"/>
              </a:rPr>
              <a:t>người</a:t>
            </a:r>
            <a:r>
              <a:rPr lang="en-US" altLang="zh-CN" sz="3600" b="1" dirty="0" smtClean="0">
                <a:latin typeface="Times New Roman" pitchFamily="18" charset="0"/>
                <a:ea typeface="微软雅黑" panose="020B0503020204020204" pitchFamily="34" charset="-122"/>
                <a:cs typeface="Times New Roman" pitchFamily="18" charset="0"/>
              </a:rPr>
              <a:t>.</a:t>
            </a:r>
            <a:endParaRPr lang="en-US" sz="3600" b="1" dirty="0"/>
          </a:p>
        </p:txBody>
      </p:sp>
      <p:cxnSp>
        <p:nvCxnSpPr>
          <p:cNvPr id="6" name="Straight Connector 5"/>
          <p:cNvCxnSpPr/>
          <p:nvPr/>
        </p:nvCxnSpPr>
        <p:spPr>
          <a:xfrm flipV="1">
            <a:off x="9033683" y="3352781"/>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5384807" cy="646331"/>
          </a:xfrm>
          <a:prstGeom prst="rect">
            <a:avLst/>
          </a:prstGeom>
        </p:spPr>
        <p:txBody>
          <a:bodyPr wrap="none">
            <a:spAutoFit/>
          </a:bodyPr>
          <a:lstStyle/>
          <a:p>
            <a:r>
              <a:rPr lang="vi-VN" sz="3600" b="1" dirty="0">
                <a:latin typeface="+mj-lt"/>
              </a:rPr>
              <a:t>Ai là người học giỏi nhất ?</a:t>
            </a:r>
            <a:endParaRPr lang="en-US" sz="3400" b="1" dirty="0">
              <a:latin typeface="+mj-lt"/>
            </a:endParaRPr>
          </a:p>
        </p:txBody>
      </p:sp>
      <p:sp>
        <p:nvSpPr>
          <p:cNvPr id="4" name="Rectangle 3"/>
          <p:cNvSpPr/>
          <p:nvPr/>
        </p:nvSpPr>
        <p:spPr>
          <a:xfrm>
            <a:off x="2255381" y="3466093"/>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CN</a:t>
            </a:r>
            <a:endParaRPr lang="vi-VN" sz="3200" b="1"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4693914" cy="646331"/>
          </a:xfrm>
          <a:prstGeom prst="rect">
            <a:avLst/>
          </a:prstGeom>
        </p:spPr>
        <p:txBody>
          <a:bodyPr wrap="none">
            <a:spAutoFit/>
          </a:bodyPr>
          <a:lstStyle/>
          <a:p>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rPr>
              <a:t>Đại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từ</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hỏi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về</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smtClean="0">
                <a:latin typeface="Times New Roman" pitchFamily="18" charset="0"/>
                <a:ea typeface="微软雅黑" panose="020B0503020204020204" pitchFamily="34" charset="-122"/>
                <a:cs typeface="Times New Roman" pitchFamily="18" charset="0"/>
              </a:rPr>
              <a:t>người</a:t>
            </a:r>
            <a:r>
              <a:rPr lang="en-US" altLang="zh-CN" sz="3600" b="1" dirty="0" smtClean="0">
                <a:latin typeface="Times New Roman" pitchFamily="18" charset="0"/>
                <a:ea typeface="微软雅黑" panose="020B0503020204020204" pitchFamily="34" charset="-122"/>
                <a:cs typeface="Times New Roman" pitchFamily="18" charset="0"/>
              </a:rPr>
              <a:t>.</a:t>
            </a:r>
            <a:endParaRPr lang="en-US" sz="3600" b="1" dirty="0"/>
          </a:p>
        </p:txBody>
      </p:sp>
      <p:cxnSp>
        <p:nvCxnSpPr>
          <p:cNvPr id="6" name="Straight Connector 5"/>
          <p:cNvCxnSpPr/>
          <p:nvPr/>
        </p:nvCxnSpPr>
        <p:spPr>
          <a:xfrm flipV="1">
            <a:off x="2888347" y="3367295"/>
            <a:ext cx="68058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6923690" cy="646331"/>
          </a:xfrm>
          <a:prstGeom prst="rect">
            <a:avLst/>
          </a:prstGeom>
        </p:spPr>
        <p:txBody>
          <a:bodyPr wrap="none">
            <a:spAutoFit/>
          </a:bodyPr>
          <a:lstStyle/>
          <a:p>
            <a:r>
              <a:rPr lang="vi-VN" sz="3600" dirty="0">
                <a:latin typeface="+mj-lt"/>
              </a:rPr>
              <a:t>Ngoài đường, họ đã đứng đợi từ lâu.</a:t>
            </a:r>
            <a:endParaRPr lang="en-US" sz="3400" dirty="0">
              <a:latin typeface="+mj-lt"/>
            </a:endParaRPr>
          </a:p>
        </p:txBody>
      </p:sp>
      <p:sp>
        <p:nvSpPr>
          <p:cNvPr id="4" name="Rectangle 3"/>
          <p:cNvSpPr/>
          <p:nvPr/>
        </p:nvSpPr>
        <p:spPr>
          <a:xfrm>
            <a:off x="4905897" y="3320415"/>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CN</a:t>
            </a:r>
            <a:endParaRPr lang="vi-VN" sz="3200"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3895618" cy="646331"/>
          </a:xfrm>
          <a:prstGeom prst="rect">
            <a:avLst/>
          </a:prstGeom>
        </p:spPr>
        <p:txBody>
          <a:bodyPr wrap="none">
            <a:spAutoFit/>
          </a:bodyPr>
          <a:lstStyle/>
          <a:p>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a:latin typeface="Times New Roman" pitchFamily="18" charset="0"/>
                <a:ea typeface="微软雅黑" panose="020B0503020204020204" pitchFamily="34" charset="-122"/>
                <a:cs typeface="Times New Roman" pitchFamily="18" charset="0"/>
              </a:rPr>
              <a:t>Đại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từ</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trỏ</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người</a:t>
            </a:r>
            <a:r>
              <a:rPr lang="en-US" altLang="zh-CN" sz="3600" dirty="0" smtClean="0">
                <a:latin typeface="Times New Roman" pitchFamily="18" charset="0"/>
                <a:ea typeface="微软雅黑" panose="020B0503020204020204" pitchFamily="34" charset="-122"/>
                <a:cs typeface="Times New Roman" pitchFamily="18" charset="0"/>
              </a:rPr>
              <a:t>.</a:t>
            </a:r>
            <a:endParaRPr lang="en-US" sz="3600" dirty="0"/>
          </a:p>
        </p:txBody>
      </p:sp>
      <p:cxnSp>
        <p:nvCxnSpPr>
          <p:cNvPr id="6" name="Straight Connector 5"/>
          <p:cNvCxnSpPr/>
          <p:nvPr/>
        </p:nvCxnSpPr>
        <p:spPr>
          <a:xfrm flipV="1">
            <a:off x="5605010" y="3320395"/>
            <a:ext cx="584250"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2960912" y="2794367"/>
            <a:ext cx="5711820" cy="646331"/>
          </a:xfrm>
          <a:prstGeom prst="rect">
            <a:avLst/>
          </a:prstGeom>
        </p:spPr>
        <p:txBody>
          <a:bodyPr wrap="none">
            <a:spAutoFit/>
          </a:bodyPr>
          <a:lstStyle/>
          <a:p>
            <a:r>
              <a:rPr lang="en-US" sz="3600" b="1" dirty="0" err="1">
                <a:latin typeface="Times New Roman" pitchFamily="18" charset="0"/>
                <a:cs typeface="Times New Roman" pitchFamily="18" charset="0"/>
              </a:rPr>
              <a:t>Chiếc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nhiêu</a:t>
            </a:r>
            <a:r>
              <a:rPr lang="en-US" sz="3600" b="1" dirty="0">
                <a:latin typeface="Times New Roman" pitchFamily="18" charset="0"/>
                <a:cs typeface="Times New Roman" pitchFamily="18" charset="0"/>
              </a:rPr>
              <a:t>?</a:t>
            </a:r>
            <a:endParaRPr lang="en-US" sz="3400" b="1" dirty="0">
              <a:latin typeface="Times New Roman" pitchFamily="18" charset="0"/>
              <a:cs typeface="Times New Roman" pitchFamily="18" charset="0"/>
            </a:endParaRPr>
          </a:p>
        </p:txBody>
      </p:sp>
      <p:sp>
        <p:nvSpPr>
          <p:cNvPr id="4" name="Rectangle 3"/>
          <p:cNvSpPr/>
          <p:nvPr/>
        </p:nvSpPr>
        <p:spPr>
          <a:xfrm>
            <a:off x="6471779" y="3440698"/>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(DT)</a:t>
            </a:r>
            <a:endParaRPr lang="vi-VN" sz="3200" b="1" dirty="0">
              <a:solidFill>
                <a:srgbClr val="00B050"/>
              </a:solidFill>
              <a:latin typeface="Times New Roman" pitchFamily="18" charset="0"/>
              <a:cs typeface="Times New Roman" pitchFamily="18" charset="0"/>
            </a:endParaRPr>
          </a:p>
        </p:txBody>
      </p:sp>
      <p:sp>
        <p:nvSpPr>
          <p:cNvPr id="5" name="Rectangle 4"/>
          <p:cNvSpPr/>
          <p:nvPr/>
        </p:nvSpPr>
        <p:spPr>
          <a:xfrm>
            <a:off x="3208566" y="4419991"/>
            <a:ext cx="5219699" cy="646331"/>
          </a:xfrm>
          <a:prstGeom prst="rect">
            <a:avLst/>
          </a:prstGeom>
        </p:spPr>
        <p:txBody>
          <a:bodyPr wrap="none">
            <a:spAutoFit/>
          </a:bodyPr>
          <a:lstStyle/>
          <a:p>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rPr>
              <a:t>Đại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từ</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hỏi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về</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số</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smtClean="0">
                <a:latin typeface="Times New Roman" pitchFamily="18" charset="0"/>
                <a:ea typeface="微软雅黑" panose="020B0503020204020204" pitchFamily="34" charset="-122"/>
                <a:cs typeface="Times New Roman" pitchFamily="18" charset="0"/>
              </a:rPr>
              <a:t>lượng</a:t>
            </a:r>
            <a:r>
              <a:rPr lang="en-US" altLang="zh-CN" sz="3600" b="1" dirty="0" smtClean="0">
                <a:latin typeface="Times New Roman" pitchFamily="18" charset="0"/>
                <a:ea typeface="微软雅黑" panose="020B0503020204020204" pitchFamily="34" charset="-122"/>
                <a:cs typeface="Times New Roman" pitchFamily="18" charset="0"/>
              </a:rPr>
              <a:t>.</a:t>
            </a:r>
            <a:endParaRPr lang="en-US" sz="3600" b="1" dirty="0"/>
          </a:p>
        </p:txBody>
      </p:sp>
      <p:cxnSp>
        <p:nvCxnSpPr>
          <p:cNvPr id="6" name="Straight Connector 5"/>
          <p:cNvCxnSpPr/>
          <p:nvPr/>
        </p:nvCxnSpPr>
        <p:spPr>
          <a:xfrm flipV="1">
            <a:off x="6402838" y="3381828"/>
            <a:ext cx="1930396" cy="1451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3647152" cy="646331"/>
          </a:xfrm>
          <a:prstGeom prst="rect">
            <a:avLst/>
          </a:prstGeom>
        </p:spPr>
        <p:txBody>
          <a:bodyPr wrap="none">
            <a:spAutoFit/>
          </a:bodyPr>
          <a:lstStyle/>
          <a:p>
            <a:pPr algn="ctr"/>
            <a:r>
              <a:rPr lang="en-US" sz="3600" dirty="0" err="1">
                <a:latin typeface="Times New Roman" pitchFamily="18" charset="0"/>
                <a:cs typeface="Times New Roman" pitchFamily="18" charset="0"/>
              </a:rPr>
              <a:t>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4" name="Rectangle 3"/>
          <p:cNvSpPr/>
          <p:nvPr/>
        </p:nvSpPr>
        <p:spPr>
          <a:xfrm>
            <a:off x="5541776" y="3524150"/>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(DT)</a:t>
            </a:r>
            <a:endParaRPr lang="vi-VN" sz="3200" dirty="0">
              <a:solidFill>
                <a:srgbClr val="00B050"/>
              </a:solidFill>
              <a:latin typeface="Times New Roman" pitchFamily="18" charset="0"/>
              <a:cs typeface="Times New Roman" pitchFamily="18" charset="0"/>
            </a:endParaRPr>
          </a:p>
        </p:txBody>
      </p:sp>
      <p:sp>
        <p:nvSpPr>
          <p:cNvPr id="5" name="Rectangle 4"/>
          <p:cNvSpPr/>
          <p:nvPr/>
        </p:nvSpPr>
        <p:spPr>
          <a:xfrm>
            <a:off x="3324663" y="4710277"/>
            <a:ext cx="4549643" cy="646331"/>
          </a:xfrm>
          <a:prstGeom prst="rect">
            <a:avLst/>
          </a:prstGeom>
        </p:spPr>
        <p:txBody>
          <a:bodyPr wrap="none">
            <a:spAutoFit/>
          </a:bodyPr>
          <a:lstStyle/>
          <a:p>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a:latin typeface="Times New Roman" pitchFamily="18" charset="0"/>
                <a:ea typeface="微软雅黑" panose="020B0503020204020204" pitchFamily="34" charset="-122"/>
                <a:cs typeface="Times New Roman" pitchFamily="18" charset="0"/>
              </a:rPr>
              <a:t>Đại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từ</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hỏi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về</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sự</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vật</a:t>
            </a:r>
            <a:r>
              <a:rPr lang="en-US" altLang="zh-CN" sz="3600" dirty="0" smtClean="0">
                <a:latin typeface="Times New Roman" pitchFamily="18" charset="0"/>
                <a:ea typeface="微软雅黑" panose="020B0503020204020204" pitchFamily="34" charset="-122"/>
                <a:cs typeface="Times New Roman" pitchFamily="18" charset="0"/>
              </a:rPr>
              <a:t>.</a:t>
            </a:r>
            <a:endParaRPr lang="en-US" sz="3600" dirty="0"/>
          </a:p>
        </p:txBody>
      </p:sp>
      <p:cxnSp>
        <p:nvCxnSpPr>
          <p:cNvPr id="6" name="Straight Connector 5"/>
          <p:cNvCxnSpPr/>
          <p:nvPr/>
        </p:nvCxnSpPr>
        <p:spPr>
          <a:xfrm flipV="1">
            <a:off x="6212876" y="3425372"/>
            <a:ext cx="535942" cy="2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309255" y="2852425"/>
            <a:ext cx="4711546" cy="646331"/>
          </a:xfrm>
          <a:prstGeom prst="rect">
            <a:avLst/>
          </a:prstGeom>
        </p:spPr>
        <p:txBody>
          <a:bodyPr wrap="none">
            <a:spAutoFit/>
          </a:bodyPr>
          <a:lstStyle/>
          <a:p>
            <a:pPr algn="ctr"/>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p>
        </p:txBody>
      </p:sp>
      <p:sp>
        <p:nvSpPr>
          <p:cNvPr id="4" name="Rectangle 3"/>
          <p:cNvSpPr/>
          <p:nvPr/>
        </p:nvSpPr>
        <p:spPr>
          <a:xfrm>
            <a:off x="6159710" y="3524150"/>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(ĐT)</a:t>
            </a:r>
            <a:endParaRPr lang="vi-VN" sz="3200" dirty="0">
              <a:solidFill>
                <a:srgbClr val="00B050"/>
              </a:solidFill>
              <a:latin typeface="Times New Roman" pitchFamily="18" charset="0"/>
              <a:cs typeface="Times New Roman" pitchFamily="18" charset="0"/>
            </a:endParaRPr>
          </a:p>
        </p:txBody>
      </p:sp>
      <p:sp>
        <p:nvSpPr>
          <p:cNvPr id="5" name="Rectangle 4"/>
          <p:cNvSpPr/>
          <p:nvPr/>
        </p:nvSpPr>
        <p:spPr>
          <a:xfrm>
            <a:off x="1945804" y="4724792"/>
            <a:ext cx="8653331" cy="646331"/>
          </a:xfrm>
          <a:prstGeom prst="rect">
            <a:avLst/>
          </a:prstGeom>
        </p:spPr>
        <p:txBody>
          <a:bodyPr wrap="none">
            <a:spAutoFit/>
          </a:bodyPr>
          <a:lstStyle/>
          <a:p>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a:latin typeface="Times New Roman" pitchFamily="18" charset="0"/>
                <a:ea typeface="微软雅黑" panose="020B0503020204020204" pitchFamily="34" charset="-122"/>
                <a:cs typeface="Times New Roman" pitchFamily="18" charset="0"/>
              </a:rPr>
              <a:t>Đại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từ</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hỏi</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về</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hoạt</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động</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tính</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chất</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a:latin typeface="Times New Roman" pitchFamily="18" charset="0"/>
                <a:ea typeface="微软雅黑" panose="020B0503020204020204" pitchFamily="34" charset="-122"/>
                <a:cs typeface="Times New Roman" pitchFamily="18" charset="0"/>
              </a:rPr>
              <a:t>sự</a:t>
            </a:r>
            <a:r>
              <a:rPr lang="en-US" altLang="zh-CN" sz="3600" dirty="0">
                <a:latin typeface="Times New Roman" pitchFamily="18" charset="0"/>
                <a:ea typeface="微软雅黑" panose="020B0503020204020204" pitchFamily="34" charset="-122"/>
                <a:cs typeface="Times New Roman" pitchFamily="18" charset="0"/>
              </a:rPr>
              <a:t> </a:t>
            </a:r>
            <a:r>
              <a:rPr lang="en-US" altLang="zh-CN" sz="3600" dirty="0" err="1" smtClean="0">
                <a:latin typeface="Times New Roman" pitchFamily="18" charset="0"/>
                <a:ea typeface="微软雅黑" panose="020B0503020204020204" pitchFamily="34" charset="-122"/>
                <a:cs typeface="Times New Roman" pitchFamily="18" charset="0"/>
              </a:rPr>
              <a:t>việc</a:t>
            </a:r>
            <a:r>
              <a:rPr lang="en-US" altLang="zh-CN" sz="3600" dirty="0" smtClean="0">
                <a:latin typeface="Times New Roman" pitchFamily="18" charset="0"/>
                <a:ea typeface="微软雅黑" panose="020B0503020204020204" pitchFamily="34" charset="-122"/>
                <a:cs typeface="Times New Roman" pitchFamily="18" charset="0"/>
              </a:rPr>
              <a:t>.</a:t>
            </a:r>
            <a:endParaRPr lang="en-US" sz="3600" dirty="0"/>
          </a:p>
        </p:txBody>
      </p:sp>
      <p:cxnSp>
        <p:nvCxnSpPr>
          <p:cNvPr id="6" name="Straight Connector 5"/>
          <p:cNvCxnSpPr/>
          <p:nvPr/>
        </p:nvCxnSpPr>
        <p:spPr>
          <a:xfrm flipV="1">
            <a:off x="6328228" y="3410857"/>
            <a:ext cx="1422401" cy="1451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669143" y="589019"/>
            <a:ext cx="89408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Tìm</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và</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biết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loại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vai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trò</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ngữ</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pháp</a:t>
            </a:r>
            <a:endParaRPr lang="zh-CN" altLang="en-US"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3" name="Rectangle 2"/>
          <p:cNvSpPr/>
          <p:nvPr/>
        </p:nvSpPr>
        <p:spPr>
          <a:xfrm>
            <a:off x="3084836" y="2852425"/>
            <a:ext cx="4820550" cy="646331"/>
          </a:xfrm>
          <a:prstGeom prst="rect">
            <a:avLst/>
          </a:prstGeom>
        </p:spPr>
        <p:txBody>
          <a:bodyPr wrap="none">
            <a:spAutoFit/>
          </a:bodyPr>
          <a:lstStyle/>
          <a:p>
            <a:pPr algn="ct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mấy</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người</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4" name="Rectangle 3"/>
          <p:cNvSpPr/>
          <p:nvPr/>
        </p:nvSpPr>
        <p:spPr>
          <a:xfrm>
            <a:off x="5288854" y="3509636"/>
            <a:ext cx="1792514" cy="584775"/>
          </a:xfrm>
          <a:prstGeom prst="rect">
            <a:avLst/>
          </a:prstGeom>
        </p:spPr>
        <p:txBody>
          <a:bodyPr wrap="square">
            <a:spAutoFit/>
          </a:bodyPr>
          <a:lstStyle/>
          <a:p>
            <a:pPr algn="ctr"/>
            <a:r>
              <a:rPr lang="en-US" sz="3200" b="1" i="1" dirty="0">
                <a:solidFill>
                  <a:srgbClr val="00B050"/>
                </a:solidFill>
                <a:latin typeface="Times New Roman" pitchFamily="18" charset="0"/>
                <a:cs typeface="Times New Roman" pitchFamily="18" charset="0"/>
              </a:rPr>
              <a:t>PN (DT)</a:t>
            </a:r>
            <a:endParaRPr lang="vi-VN" sz="3200" b="1" dirty="0">
              <a:solidFill>
                <a:srgbClr val="00B050"/>
              </a:solidFill>
              <a:latin typeface="Times New Roman" pitchFamily="18" charset="0"/>
              <a:cs typeface="Times New Roman" pitchFamily="18" charset="0"/>
            </a:endParaRPr>
          </a:p>
        </p:txBody>
      </p:sp>
      <p:sp>
        <p:nvSpPr>
          <p:cNvPr id="5" name="Rectangle 4"/>
          <p:cNvSpPr/>
          <p:nvPr/>
        </p:nvSpPr>
        <p:spPr>
          <a:xfrm>
            <a:off x="3048890" y="4565135"/>
            <a:ext cx="5219699" cy="646331"/>
          </a:xfrm>
          <a:prstGeom prst="rect">
            <a:avLst/>
          </a:prstGeom>
        </p:spPr>
        <p:txBody>
          <a:bodyPr wrap="none">
            <a:spAutoFit/>
          </a:bodyPr>
          <a:lstStyle/>
          <a:p>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rPr>
              <a:t>Đại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từ</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hỏi</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về</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a:latin typeface="Times New Roman" pitchFamily="18" charset="0"/>
                <a:ea typeface="微软雅黑" panose="020B0503020204020204" pitchFamily="34" charset="-122"/>
                <a:cs typeface="Times New Roman" pitchFamily="18" charset="0"/>
              </a:rPr>
              <a:t>số</a:t>
            </a:r>
            <a:r>
              <a:rPr lang="en-US" altLang="zh-CN" sz="3600" b="1" dirty="0">
                <a:latin typeface="Times New Roman" pitchFamily="18" charset="0"/>
                <a:ea typeface="微软雅黑" panose="020B0503020204020204" pitchFamily="34" charset="-122"/>
                <a:cs typeface="Times New Roman" pitchFamily="18" charset="0"/>
              </a:rPr>
              <a:t> </a:t>
            </a:r>
            <a:r>
              <a:rPr lang="en-US" altLang="zh-CN" sz="3600" b="1" dirty="0" err="1" smtClean="0">
                <a:latin typeface="Times New Roman" pitchFamily="18" charset="0"/>
                <a:ea typeface="微软雅黑" panose="020B0503020204020204" pitchFamily="34" charset="-122"/>
                <a:cs typeface="Times New Roman" pitchFamily="18" charset="0"/>
              </a:rPr>
              <a:t>lượng</a:t>
            </a:r>
            <a:r>
              <a:rPr lang="en-US" altLang="zh-CN" sz="3600" b="1" dirty="0" smtClean="0">
                <a:latin typeface="Times New Roman" pitchFamily="18" charset="0"/>
                <a:ea typeface="微软雅黑" panose="020B0503020204020204" pitchFamily="34" charset="-122"/>
                <a:cs typeface="Times New Roman" pitchFamily="18" charset="0"/>
              </a:rPr>
              <a:t>.</a:t>
            </a:r>
            <a:endParaRPr lang="en-US" sz="3600" b="1" dirty="0"/>
          </a:p>
        </p:txBody>
      </p:sp>
      <p:cxnSp>
        <p:nvCxnSpPr>
          <p:cNvPr id="6" name="Straight Connector 5"/>
          <p:cNvCxnSpPr/>
          <p:nvPr/>
        </p:nvCxnSpPr>
        <p:spPr>
          <a:xfrm flipV="1">
            <a:off x="5379833" y="3425371"/>
            <a:ext cx="885356" cy="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570FA5F0-B291-41C7-953E-E4678068F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31" name="标题 1">
            <a:extLst>
              <a:ext uri="{FF2B5EF4-FFF2-40B4-BE49-F238E27FC236}">
                <a16:creationId xmlns="" xmlns:a16="http://schemas.microsoft.com/office/drawing/2014/main" id="{87B1D143-0B4E-4BC0-A219-4837373C1E98}"/>
              </a:ext>
            </a:extLst>
          </p:cNvPr>
          <p:cNvSpPr txBox="1">
            <a:spLocks/>
          </p:cNvSpPr>
          <p:nvPr/>
        </p:nvSpPr>
        <p:spPr>
          <a:xfrm>
            <a:off x="3498705" y="1687672"/>
            <a:ext cx="4703186" cy="2136183"/>
          </a:xfrm>
          <a:prstGeom prst="rect">
            <a:avLst/>
          </a:prstGeom>
          <a:solidFill>
            <a:srgbClr val="002060"/>
          </a:solidFill>
        </p:spPr>
        <p:style>
          <a:lnRef idx="2">
            <a:schemeClr val="accent2"/>
          </a:lnRef>
          <a:fillRef idx="1">
            <a:schemeClr val="lt1"/>
          </a:fillRef>
          <a:effectRef idx="0">
            <a:schemeClr val="accent2"/>
          </a:effectRef>
          <a:fontRef idx="minor">
            <a:schemeClr val="dk1"/>
          </a:fontRef>
        </p:style>
        <p:txBody>
          <a:bodyPr rtlCol="0"/>
          <a:lstStyle>
            <a:lvl1pPr algn="ctr" defTabSz="1219170" rtl="0" eaLnBrk="1" latinLnBrk="0" hangingPunct="1">
              <a:spcBef>
                <a:spcPct val="0"/>
              </a:spcBef>
              <a:buNone/>
              <a:defRPr sz="5900" kern="1200">
                <a:solidFill>
                  <a:schemeClr val="tx1"/>
                </a:solidFill>
                <a:latin typeface="+mj-lt"/>
                <a:ea typeface="+mj-ea"/>
                <a:cs typeface="+mj-cs"/>
              </a:defRPr>
            </a:lvl1pPr>
          </a:lstStyle>
          <a:p>
            <a:pPr>
              <a:defRPr/>
            </a:pPr>
            <a:r>
              <a:rPr lang="en-US" altLang="zh-CN" sz="6600" b="1" spc="600" dirty="0">
                <a:solidFill>
                  <a:srgbClr val="427C80"/>
                </a:solidFill>
                <a:latin typeface="Times New Roman" pitchFamily="18" charset="0"/>
                <a:ea typeface="华文新魏" panose="02010800040101010101" pitchFamily="2" charset="-122"/>
                <a:cs typeface="Times New Roman" pitchFamily="18" charset="0"/>
              </a:rPr>
              <a:t>I.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Thế</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nào</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là</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đại</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 </a:t>
            </a:r>
            <a:r>
              <a:rPr lang="en-US" altLang="zh-CN" sz="6600" b="1" spc="600" dirty="0" err="1">
                <a:solidFill>
                  <a:schemeClr val="accent1">
                    <a:lumMod val="75000"/>
                  </a:schemeClr>
                </a:solidFill>
                <a:latin typeface="Times New Roman" pitchFamily="18" charset="0"/>
                <a:ea typeface="华文新魏" panose="02010800040101010101" pitchFamily="2" charset="-122"/>
                <a:cs typeface="Times New Roman" pitchFamily="18" charset="0"/>
              </a:rPr>
              <a:t>từ</a:t>
            </a:r>
            <a:r>
              <a:rPr lang="en-US" altLang="zh-CN" sz="6600" b="1" spc="600" dirty="0">
                <a:solidFill>
                  <a:schemeClr val="accent1">
                    <a:lumMod val="75000"/>
                  </a:schemeClr>
                </a:solidFill>
                <a:latin typeface="Times New Roman" pitchFamily="18" charset="0"/>
                <a:ea typeface="华文新魏" panose="02010800040101010101" pitchFamily="2" charset="-122"/>
                <a:cs typeface="Times New Roman" pitchFamily="18" charset="0"/>
              </a:rPr>
              <a:t>?</a:t>
            </a:r>
            <a:endParaRPr lang="zh-CN" altLang="en-US" sz="6600" b="1" spc="600" dirty="0">
              <a:solidFill>
                <a:schemeClr val="accent1">
                  <a:lumMod val="75000"/>
                </a:schemeClr>
              </a:solidFill>
              <a:latin typeface="Times New Roman" pitchFamily="18" charset="0"/>
              <a:ea typeface="华文新魏" panose="02010800040101010101" pitchFamily="2" charset="-122"/>
              <a:cs typeface="Times New Roman" pitchFamily="18" charset="0"/>
            </a:endParaRPr>
          </a:p>
        </p:txBody>
      </p:sp>
    </p:spTree>
    <p:extLst>
      <p:ext uri="{BB962C8B-B14F-4D97-AF65-F5344CB8AC3E}">
        <p14:creationId xmlns:p14="http://schemas.microsoft.com/office/powerpoint/2010/main" val="8048040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396187" y="499606"/>
            <a:ext cx="1053195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eaLnBrk="1" hangingPunct="1"/>
            <a:r>
              <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Hai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xưng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hô</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gì</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khác</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nhau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endParaRPr lang="en-US" altLang="zh-CN" sz="4000" b="1" dirty="0" smtClean="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a:p>
            <a:pPr algn="ctr" eaLnBrk="1" hangingPunct="1"/>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Chợt</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thấy</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động</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phía</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quay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lại</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em</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tôi</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đã</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theo</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ra</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lúc</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nào</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a:t>
            </a:r>
          </a:p>
        </p:txBody>
      </p:sp>
      <p:sp>
        <p:nvSpPr>
          <p:cNvPr id="5" name="Rectangle 4"/>
          <p:cNvSpPr/>
          <p:nvPr/>
        </p:nvSpPr>
        <p:spPr>
          <a:xfrm>
            <a:off x="2976318" y="3325897"/>
            <a:ext cx="5935670" cy="1200329"/>
          </a:xfrm>
          <a:prstGeom prst="rect">
            <a:avLst/>
          </a:prstGeom>
        </p:spPr>
        <p:txBody>
          <a:bodyPr wrap="square">
            <a:spAutoFit/>
          </a:bodyPr>
          <a:lstStyle/>
          <a:p>
            <a:r>
              <a:rPr lang="en-US" altLang="zh-CN" sz="3600" dirty="0" err="1">
                <a:latin typeface="Times New Roman" pitchFamily="18" charset="0"/>
                <a:ea typeface="微软雅黑" panose="020B0503020204020204" pitchFamily="34" charset="-122"/>
                <a:cs typeface="Times New Roman" pitchFamily="18" charset="0"/>
                <a:sym typeface="Wingdings" pitchFamily="2" charset="2"/>
              </a:rPr>
              <a:t>Tôi</a:t>
            </a:r>
            <a:r>
              <a:rPr lang="en-US" altLang="zh-CN" sz="3600" dirty="0">
                <a:latin typeface="Times New Roman" pitchFamily="18" charset="0"/>
                <a:ea typeface="微软雅黑" panose="020B0503020204020204" pitchFamily="34" charset="-122"/>
                <a:cs typeface="Times New Roman" pitchFamily="18" charset="0"/>
                <a:sym typeface="Wingdings" pitchFamily="2" charset="2"/>
              </a:rPr>
              <a:t> (1): </a:t>
            </a:r>
            <a:r>
              <a:rPr lang="en-US" altLang="zh-CN" sz="3600" dirty="0" err="1">
                <a:latin typeface="Times New Roman" pitchFamily="18" charset="0"/>
                <a:ea typeface="微软雅黑" panose="020B0503020204020204" pitchFamily="34" charset="-122"/>
                <a:cs typeface="Times New Roman" pitchFamily="18" charset="0"/>
                <a:sym typeface="Wingdings" pitchFamily="2" charset="2"/>
              </a:rPr>
              <a:t>Chủ</a:t>
            </a:r>
            <a:r>
              <a:rPr lang="en-US" altLang="zh-CN" sz="3600"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dirty="0" err="1" smtClean="0">
                <a:latin typeface="Times New Roman" pitchFamily="18" charset="0"/>
                <a:ea typeface="微软雅黑" panose="020B0503020204020204" pitchFamily="34" charset="-122"/>
                <a:cs typeface="Times New Roman" pitchFamily="18" charset="0"/>
                <a:sym typeface="Wingdings" pitchFamily="2" charset="2"/>
              </a:rPr>
              <a:t>ngữ</a:t>
            </a:r>
            <a:r>
              <a:rPr lang="en-US" altLang="zh-CN" sz="3600" dirty="0" smtClean="0">
                <a:latin typeface="Times New Roman" pitchFamily="18" charset="0"/>
                <a:ea typeface="微软雅黑" panose="020B0503020204020204" pitchFamily="34" charset="-122"/>
                <a:cs typeface="Times New Roman" pitchFamily="18" charset="0"/>
                <a:sym typeface="Wingdings" pitchFamily="2" charset="2"/>
              </a:rPr>
              <a:t>.</a:t>
            </a:r>
            <a:endParaRPr lang="en-US" altLang="zh-CN" sz="3600" dirty="0">
              <a:latin typeface="Times New Roman" pitchFamily="18" charset="0"/>
              <a:ea typeface="微软雅黑" panose="020B0503020204020204" pitchFamily="34" charset="-122"/>
              <a:cs typeface="Times New Roman" pitchFamily="18" charset="0"/>
              <a:sym typeface="Wingdings" pitchFamily="2" charset="2"/>
            </a:endParaRPr>
          </a:p>
          <a:p>
            <a:r>
              <a:rPr lang="en-US" sz="3600" dirty="0" err="1">
                <a:latin typeface="Times New Roman" pitchFamily="18" charset="0"/>
                <a:ea typeface="微软雅黑" panose="020B0503020204020204" pitchFamily="34" charset="-122"/>
                <a:cs typeface="Times New Roman" pitchFamily="18" charset="0"/>
                <a:sym typeface="Wingdings" pitchFamily="2" charset="2"/>
              </a:rPr>
              <a:t>Tôi</a:t>
            </a:r>
            <a:r>
              <a:rPr lang="en-US" sz="3600" dirty="0">
                <a:latin typeface="Times New Roman" pitchFamily="18" charset="0"/>
                <a:ea typeface="微软雅黑" panose="020B0503020204020204" pitchFamily="34" charset="-122"/>
                <a:cs typeface="Times New Roman" pitchFamily="18" charset="0"/>
                <a:sym typeface="Wingdings" pitchFamily="2" charset="2"/>
              </a:rPr>
              <a:t> (2): </a:t>
            </a:r>
            <a:r>
              <a:rPr lang="en-US" sz="3600" dirty="0" err="1">
                <a:latin typeface="Times New Roman" pitchFamily="18" charset="0"/>
                <a:ea typeface="微软雅黑" panose="020B0503020204020204" pitchFamily="34" charset="-122"/>
                <a:cs typeface="Times New Roman" pitchFamily="18" charset="0"/>
                <a:sym typeface="Wingdings" pitchFamily="2" charset="2"/>
              </a:rPr>
              <a:t>Phụ</a:t>
            </a:r>
            <a:r>
              <a:rPr lang="en-US" sz="3600" dirty="0">
                <a:latin typeface="Times New Roman" pitchFamily="18" charset="0"/>
                <a:ea typeface="微软雅黑" panose="020B0503020204020204" pitchFamily="34" charset="-122"/>
                <a:cs typeface="Times New Roman" pitchFamily="18" charset="0"/>
                <a:sym typeface="Wingdings" pitchFamily="2" charset="2"/>
              </a:rPr>
              <a:t> </a:t>
            </a:r>
            <a:r>
              <a:rPr lang="en-US" sz="3600" dirty="0" err="1">
                <a:latin typeface="Times New Roman" pitchFamily="18" charset="0"/>
                <a:ea typeface="微软雅黑" panose="020B0503020204020204" pitchFamily="34" charset="-122"/>
                <a:cs typeface="Times New Roman" pitchFamily="18" charset="0"/>
                <a:sym typeface="Wingdings" pitchFamily="2" charset="2"/>
              </a:rPr>
              <a:t>ngữ</a:t>
            </a:r>
            <a:r>
              <a:rPr lang="en-US" sz="3600" dirty="0">
                <a:latin typeface="Times New Roman" pitchFamily="18" charset="0"/>
                <a:ea typeface="微软雅黑" panose="020B0503020204020204" pitchFamily="34" charset="-122"/>
                <a:cs typeface="Times New Roman" pitchFamily="18" charset="0"/>
                <a:sym typeface="Wingdings" pitchFamily="2" charset="2"/>
              </a:rPr>
              <a:t> </a:t>
            </a:r>
            <a:r>
              <a:rPr lang="en-US" sz="3600" dirty="0" err="1">
                <a:latin typeface="Times New Roman" pitchFamily="18" charset="0"/>
                <a:ea typeface="微软雅黑" panose="020B0503020204020204" pitchFamily="34" charset="-122"/>
                <a:cs typeface="Times New Roman" pitchFamily="18" charset="0"/>
                <a:sym typeface="Wingdings" pitchFamily="2" charset="2"/>
              </a:rPr>
              <a:t>cho</a:t>
            </a:r>
            <a:r>
              <a:rPr lang="en-US" sz="3600" dirty="0">
                <a:latin typeface="Times New Roman" pitchFamily="18" charset="0"/>
                <a:ea typeface="微软雅黑" panose="020B0503020204020204" pitchFamily="34" charset="-122"/>
                <a:cs typeface="Times New Roman" pitchFamily="18" charset="0"/>
                <a:sym typeface="Wingdings" pitchFamily="2" charset="2"/>
              </a:rPr>
              <a:t> </a:t>
            </a:r>
            <a:r>
              <a:rPr lang="en-US" sz="3600" dirty="0" err="1">
                <a:latin typeface="Times New Roman" pitchFamily="18" charset="0"/>
                <a:ea typeface="微软雅黑" panose="020B0503020204020204" pitchFamily="34" charset="-122"/>
                <a:cs typeface="Times New Roman" pitchFamily="18" charset="0"/>
                <a:sym typeface="Wingdings" pitchFamily="2" charset="2"/>
              </a:rPr>
              <a:t>danh</a:t>
            </a:r>
            <a:r>
              <a:rPr lang="en-US" sz="3600" dirty="0">
                <a:latin typeface="Times New Roman" pitchFamily="18" charset="0"/>
                <a:ea typeface="微软雅黑" panose="020B0503020204020204" pitchFamily="34" charset="-122"/>
                <a:cs typeface="Times New Roman" pitchFamily="18" charset="0"/>
                <a:sym typeface="Wingdings" pitchFamily="2" charset="2"/>
              </a:rPr>
              <a:t> </a:t>
            </a:r>
            <a:r>
              <a:rPr lang="en-US" sz="3600" dirty="0" err="1" smtClean="0">
                <a:latin typeface="Times New Roman" pitchFamily="18" charset="0"/>
                <a:ea typeface="微软雅黑" panose="020B0503020204020204" pitchFamily="34" charset="-122"/>
                <a:cs typeface="Times New Roman" pitchFamily="18" charset="0"/>
                <a:sym typeface="Wingdings" pitchFamily="2" charset="2"/>
              </a:rPr>
              <a:t>từ</a:t>
            </a:r>
            <a:r>
              <a:rPr lang="en-US" sz="3600" dirty="0" smtClean="0">
                <a:latin typeface="Times New Roman" pitchFamily="18" charset="0"/>
                <a:ea typeface="微软雅黑" panose="020B0503020204020204" pitchFamily="34" charset="-122"/>
                <a:cs typeface="Times New Roman" pitchFamily="18" charset="0"/>
                <a:sym typeface="Wingdings" pitchFamily="2" charset="2"/>
              </a:rPr>
              <a:t>.</a:t>
            </a:r>
            <a:endParaRPr lang="en-US" sz="3600"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335321" y="501935"/>
            <a:ext cx="975358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Nghĩa</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của</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2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sau</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gì</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khác</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nhau</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a:p>
            <a:pPr marL="742950" indent="-742950" eaLnBrk="1" hangingPunct="1">
              <a:buAutoNum type="arabicParenBoth"/>
            </a:pP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Cậu</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giúp</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đỡ</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với</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nhé</a:t>
            </a:r>
            <a:endPar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a:p>
            <a:pPr marL="742950" indent="-742950" eaLnBrk="1" hangingPunct="1">
              <a:buAutoNum type="arabicParenBoth"/>
            </a:pP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về</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chăng</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a:p>
            <a:pPr marL="742950" indent="-742950" eaLnBrk="1" hangingPunct="1"/>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về</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ta</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hàm</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răng</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mình</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cười</a:t>
            </a:r>
            <a:r>
              <a:rPr lang="en-US" altLang="zh-CN" sz="4000"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a:t>
            </a:r>
          </a:p>
        </p:txBody>
      </p:sp>
      <p:sp>
        <p:nvSpPr>
          <p:cNvPr id="5" name="Rectangle 4"/>
          <p:cNvSpPr/>
          <p:nvPr/>
        </p:nvSpPr>
        <p:spPr>
          <a:xfrm>
            <a:off x="2787632" y="4710278"/>
            <a:ext cx="4924746" cy="1200329"/>
          </a:xfrm>
          <a:prstGeom prst="rect">
            <a:avLst/>
          </a:prstGeom>
        </p:spPr>
        <p:txBody>
          <a:bodyPr wrap="none">
            <a:spAutoFit/>
          </a:bodyPr>
          <a:lstStyle/>
          <a:p>
            <a:r>
              <a:rPr lang="en-US" altLang="zh-CN" sz="3600" b="1" dirty="0" err="1">
                <a:latin typeface="Times New Roman" pitchFamily="18" charset="0"/>
                <a:ea typeface="微软雅黑" panose="020B0503020204020204" pitchFamily="34" charset="-122"/>
                <a:cs typeface="Times New Roman" pitchFamily="18" charset="0"/>
                <a:sym typeface="Wingdings" pitchFamily="2" charset="2"/>
              </a:rPr>
              <a:t>Mình</a:t>
            </a:r>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(1): </a:t>
            </a:r>
            <a:r>
              <a:rPr lang="en-US" altLang="zh-CN" sz="3600" b="1" dirty="0" err="1">
                <a:latin typeface="Times New Roman" pitchFamily="18" charset="0"/>
                <a:ea typeface="微软雅黑" panose="020B0503020204020204" pitchFamily="34" charset="-122"/>
                <a:cs typeface="Times New Roman" pitchFamily="18" charset="0"/>
                <a:sym typeface="Wingdings" pitchFamily="2" charset="2"/>
              </a:rPr>
              <a:t>Ngôi</a:t>
            </a:r>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sym typeface="Wingdings" pitchFamily="2" charset="2"/>
              </a:rPr>
              <a:t>thứ</a:t>
            </a:r>
            <a:r>
              <a:rPr lang="en-US" altLang="zh-CN" sz="3600" b="1" dirty="0">
                <a:latin typeface="Times New Roman" pitchFamily="18" charset="0"/>
                <a:ea typeface="微软雅黑" panose="020B0503020204020204" pitchFamily="34" charset="-122"/>
                <a:cs typeface="Times New Roman" pitchFamily="18" charset="0"/>
                <a:sym typeface="Wingdings" pitchFamily="2" charset="2"/>
              </a:rPr>
              <a:t> </a:t>
            </a:r>
            <a:r>
              <a:rPr lang="en-US" altLang="zh-CN" sz="3600" b="1" dirty="0" err="1">
                <a:latin typeface="Times New Roman" pitchFamily="18" charset="0"/>
                <a:ea typeface="微软雅黑" panose="020B0503020204020204" pitchFamily="34" charset="-122"/>
                <a:cs typeface="Times New Roman" pitchFamily="18" charset="0"/>
                <a:sym typeface="Wingdings" pitchFamily="2" charset="2"/>
              </a:rPr>
              <a:t>nhất</a:t>
            </a:r>
            <a:endParaRPr lang="en-US" altLang="zh-CN" sz="3600" b="1" dirty="0">
              <a:latin typeface="Times New Roman" pitchFamily="18" charset="0"/>
              <a:ea typeface="微软雅黑" panose="020B0503020204020204" pitchFamily="34" charset="-122"/>
              <a:cs typeface="Times New Roman" pitchFamily="18" charset="0"/>
              <a:sym typeface="Wingdings" pitchFamily="2" charset="2"/>
            </a:endParaRPr>
          </a:p>
          <a:p>
            <a:r>
              <a:rPr lang="en-US" sz="3600" b="1" dirty="0" err="1">
                <a:latin typeface="Times New Roman" pitchFamily="18" charset="0"/>
                <a:ea typeface="微软雅黑" panose="020B0503020204020204" pitchFamily="34" charset="-122"/>
                <a:cs typeface="Times New Roman" pitchFamily="18" charset="0"/>
                <a:sym typeface="Wingdings" pitchFamily="2" charset="2"/>
              </a:rPr>
              <a:t>Mình</a:t>
            </a:r>
            <a:r>
              <a:rPr lang="en-US" sz="3600" b="1" dirty="0">
                <a:latin typeface="Times New Roman" pitchFamily="18" charset="0"/>
                <a:ea typeface="微软雅黑" panose="020B0503020204020204" pitchFamily="34" charset="-122"/>
                <a:cs typeface="Times New Roman" pitchFamily="18" charset="0"/>
                <a:sym typeface="Wingdings" pitchFamily="2" charset="2"/>
              </a:rPr>
              <a:t> (2): </a:t>
            </a:r>
            <a:r>
              <a:rPr lang="en-US" sz="3600" b="1" dirty="0" err="1">
                <a:latin typeface="Times New Roman" pitchFamily="18" charset="0"/>
                <a:ea typeface="微软雅黑" panose="020B0503020204020204" pitchFamily="34" charset="-122"/>
                <a:cs typeface="Times New Roman" pitchFamily="18" charset="0"/>
                <a:sym typeface="Wingdings" pitchFamily="2" charset="2"/>
              </a:rPr>
              <a:t>Ngôi</a:t>
            </a:r>
            <a:r>
              <a:rPr lang="en-US" sz="3600" b="1" dirty="0">
                <a:latin typeface="Times New Roman" pitchFamily="18" charset="0"/>
                <a:ea typeface="微软雅黑" panose="020B0503020204020204" pitchFamily="34" charset="-122"/>
                <a:cs typeface="Times New Roman" pitchFamily="18" charset="0"/>
                <a:sym typeface="Wingdings" pitchFamily="2" charset="2"/>
              </a:rPr>
              <a:t> </a:t>
            </a:r>
            <a:r>
              <a:rPr lang="en-US" sz="3600" b="1" dirty="0" err="1">
                <a:latin typeface="Times New Roman" pitchFamily="18" charset="0"/>
                <a:ea typeface="微软雅黑" panose="020B0503020204020204" pitchFamily="34" charset="-122"/>
                <a:cs typeface="Times New Roman" pitchFamily="18" charset="0"/>
                <a:sym typeface="Wingdings" pitchFamily="2" charset="2"/>
              </a:rPr>
              <a:t>thứ</a:t>
            </a:r>
            <a:r>
              <a:rPr lang="en-US" sz="3600" b="1" dirty="0">
                <a:latin typeface="Times New Roman" pitchFamily="18" charset="0"/>
                <a:ea typeface="微软雅黑" panose="020B0503020204020204" pitchFamily="34" charset="-122"/>
                <a:cs typeface="Times New Roman" pitchFamily="18" charset="0"/>
                <a:sym typeface="Wingdings" pitchFamily="2" charset="2"/>
              </a:rPr>
              <a:t> </a:t>
            </a:r>
            <a:r>
              <a:rPr lang="en-US" sz="3600" b="1" dirty="0" err="1">
                <a:latin typeface="Times New Roman" pitchFamily="18" charset="0"/>
                <a:ea typeface="微软雅黑" panose="020B0503020204020204" pitchFamily="34" charset="-122"/>
                <a:cs typeface="Times New Roman" pitchFamily="18" charset="0"/>
                <a:sym typeface="Wingdings" pitchFamily="2" charset="2"/>
              </a:rPr>
              <a:t>hai</a:t>
            </a:r>
            <a:endParaRPr lang="en-US" sz="3600" b="1"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416256" y="896796"/>
            <a:ext cx="1134811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Đặt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3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câu</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có</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sử</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dụng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danh</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chỉ</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người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như</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một</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đại</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từ</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xưng</a:t>
            </a:r>
            <a:r>
              <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dirty="0" err="1">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rPr>
              <a:t>hô</a:t>
            </a:r>
            <a:endParaRPr lang="en-US" altLang="zh-CN" sz="4000" b="1" dirty="0">
              <a:solidFill>
                <a:srgbClr val="00B050"/>
              </a:solidFill>
              <a:latin typeface="Times New Roman" pitchFamily="18" charset="0"/>
              <a:ea typeface="华文新魏" panose="02010800040101010101" pitchFamily="2" charset="-122"/>
              <a:cs typeface="Times New Roman" pitchFamily="18" charset="0"/>
              <a:sym typeface="Arial" panose="020B0604020202020204" pitchFamily="34" charset="0"/>
            </a:endParaRPr>
          </a:p>
          <a:p>
            <a:pPr algn="ctr" eaLnBrk="1" hangingPunct="1"/>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VD</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Em</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thuộc</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bài</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rồi</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cô</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ạ!</a:t>
            </a:r>
            <a:endPar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5" name="Rectangle 4"/>
          <p:cNvSpPr/>
          <p:nvPr/>
        </p:nvSpPr>
        <p:spPr>
          <a:xfrm>
            <a:off x="2346138" y="3115766"/>
            <a:ext cx="6699463" cy="3416320"/>
          </a:xfrm>
          <a:prstGeom prst="rect">
            <a:avLst/>
          </a:prstGeom>
        </p:spPr>
        <p:txBody>
          <a:bodyPr wrap="none">
            <a:spAutoFit/>
          </a:bodyPr>
          <a:lstStyle/>
          <a:p>
            <a:r>
              <a:rPr lang="en-US" sz="3600" dirty="0">
                <a:latin typeface="+mj-lt"/>
              </a:rPr>
              <a:t>- </a:t>
            </a:r>
            <a:r>
              <a:rPr lang="vi-VN" sz="3600" dirty="0">
                <a:latin typeface="+mj-lt"/>
              </a:rPr>
              <a:t>Cháu chào bác ạ!</a:t>
            </a:r>
          </a:p>
          <a:p>
            <a:r>
              <a:rPr lang="vi-VN" sz="3600" dirty="0">
                <a:latin typeface="+mj-lt"/>
              </a:rPr>
              <a:t>- Cháu mời ông bà xơi cơm.</a:t>
            </a:r>
          </a:p>
          <a:p>
            <a:r>
              <a:rPr lang="vi-VN" sz="3600" dirty="0">
                <a:latin typeface="+mj-lt"/>
              </a:rPr>
              <a:t>- Anh cho em hỏi bài toán này nhé!</a:t>
            </a:r>
          </a:p>
          <a:p>
            <a:r>
              <a:rPr lang="vi-VN" sz="3600" dirty="0">
                <a:latin typeface="+mj-lt"/>
              </a:rPr>
              <a:t>- Hôm nay, mẹ có đi làm không?</a:t>
            </a:r>
          </a:p>
          <a:p>
            <a:r>
              <a:rPr lang="vi-VN" sz="3600" dirty="0">
                <a:latin typeface="+mj-lt"/>
              </a:rPr>
              <a:t>- Cô chờ ai đấy?</a:t>
            </a:r>
            <a:endParaRPr lang="en-US" sz="3600" dirty="0">
              <a:latin typeface="+mj-lt"/>
            </a:endParaRPr>
          </a:p>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hôm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nhé</a:t>
            </a:r>
            <a:r>
              <a:rPr lang="en-US" sz="3600"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748202" y="370655"/>
            <a:ext cx="1121616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4000" b="1" dirty="0">
                <a:solidFill>
                  <a:srgbClr val="00B050"/>
                </a:solidFill>
                <a:latin typeface="Times New Roman" pitchFamily="18" charset="0"/>
                <a:cs typeface="Times New Roman" pitchFamily="18" charset="0"/>
              </a:rPr>
              <a:t>Đ</a:t>
            </a:r>
            <a:r>
              <a:rPr lang="vi-VN" sz="4000" b="1" dirty="0">
                <a:solidFill>
                  <a:srgbClr val="00B050"/>
                </a:solidFill>
                <a:latin typeface="Times New Roman" pitchFamily="18" charset="0"/>
                <a:cs typeface="Times New Roman" pitchFamily="18" charset="0"/>
              </a:rPr>
              <a:t>ặt câu với mỗi từ: </a:t>
            </a:r>
            <a:r>
              <a:rPr lang="vi-VN" sz="4000" b="1" i="1" dirty="0">
                <a:solidFill>
                  <a:srgbClr val="00B050"/>
                </a:solidFill>
                <a:latin typeface="Times New Roman" pitchFamily="18" charset="0"/>
                <a:cs typeface="Times New Roman" pitchFamily="18" charset="0"/>
              </a:rPr>
              <a:t>ai, sao, bao nhiêu</a:t>
            </a:r>
            <a:r>
              <a:rPr lang="vi-VN" sz="4000" b="1" dirty="0">
                <a:solidFill>
                  <a:srgbClr val="00B050"/>
                </a:solidFill>
                <a:latin typeface="Times New Roman" pitchFamily="18" charset="0"/>
                <a:cs typeface="Times New Roman" pitchFamily="18" charset="0"/>
              </a:rPr>
              <a:t> để trỏ chung</a:t>
            </a:r>
            <a:r>
              <a:rPr lang="vi-VN" sz="4000" b="1" dirty="0" smtClean="0">
                <a:solidFill>
                  <a:srgbClr val="00B050"/>
                </a:solidFill>
                <a:latin typeface="Times New Roman" pitchFamily="18" charset="0"/>
                <a:cs typeface="Times New Roman" pitchFamily="18" charset="0"/>
              </a:rPr>
              <a:t>.</a:t>
            </a:r>
            <a:endParaRPr lang="en-US" sz="4000" b="1" dirty="0" smtClean="0">
              <a:solidFill>
                <a:srgbClr val="00B050"/>
              </a:solidFill>
              <a:latin typeface="Times New Roman" pitchFamily="18" charset="0"/>
              <a:cs typeface="Times New Roman" pitchFamily="18" charset="0"/>
            </a:endParaRPr>
          </a:p>
          <a:p>
            <a:pPr algn="ct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VD: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Trong</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lớp</a:t>
            </a:r>
            <a:r>
              <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này</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ai</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cũng</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4000" b="1" i="1" dirty="0" err="1"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ngoan</a:t>
            </a:r>
            <a:r>
              <a:rPr lang="en-US" altLang="zh-CN" sz="4000" b="1" i="1" dirty="0" smtClean="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rPr>
              <a:t>.</a:t>
            </a:r>
            <a:endParaRPr lang="en-US" altLang="zh-CN" sz="4000" b="1" i="1" dirty="0">
              <a:solidFill>
                <a:srgbClr val="0000FF"/>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sp>
        <p:nvSpPr>
          <p:cNvPr id="5" name="Rectangle 4"/>
          <p:cNvSpPr/>
          <p:nvPr/>
        </p:nvSpPr>
        <p:spPr>
          <a:xfrm>
            <a:off x="400184" y="2181677"/>
            <a:ext cx="11616669" cy="2862322"/>
          </a:xfrm>
          <a:prstGeom prst="rect">
            <a:avLst/>
          </a:prstGeom>
        </p:spPr>
        <p:txBody>
          <a:bodyPr wrap="square">
            <a:spAutoFit/>
          </a:bodyPr>
          <a:lstStyle/>
          <a:p>
            <a:pPr>
              <a:buFontTx/>
              <a:buChar char="-"/>
            </a:pPr>
            <a:r>
              <a:rPr lang="en-US" sz="3600" b="1" dirty="0">
                <a:latin typeface="+mj-lt"/>
              </a:rPr>
              <a:t> </a:t>
            </a:r>
            <a:r>
              <a:rPr lang="vi-VN" sz="3600" b="1" dirty="0">
                <a:latin typeface="+mj-lt"/>
              </a:rPr>
              <a:t>Ai mà chẳng thích được ngợi khen.</a:t>
            </a:r>
            <a:endParaRPr lang="en-US" sz="3600" b="1" dirty="0">
              <a:latin typeface="+mj-lt"/>
            </a:endParaRPr>
          </a:p>
          <a:p>
            <a:pPr>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hát</a:t>
            </a:r>
            <a:r>
              <a:rPr lang="en-US" sz="3600" b="1" dirty="0">
                <a:latin typeface="Times New Roman" pitchFamily="18" charset="0"/>
                <a:cs typeface="Times New Roman" pitchFamily="18" charset="0"/>
              </a:rPr>
              <a:t> hay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khen</a:t>
            </a:r>
            <a:r>
              <a:rPr lang="en-US" sz="3600" b="1" dirty="0">
                <a:latin typeface="Times New Roman" pitchFamily="18" charset="0"/>
                <a:cs typeface="Times New Roman" pitchFamily="18" charset="0"/>
              </a:rPr>
              <a:t>.</a:t>
            </a:r>
            <a:endParaRPr lang="vi-VN" sz="3600" b="1" dirty="0">
              <a:latin typeface="Times New Roman" pitchFamily="18" charset="0"/>
              <a:cs typeface="Times New Roman" pitchFamily="18" charset="0"/>
            </a:endParaRPr>
          </a:p>
          <a:p>
            <a:pPr>
              <a:buFontTx/>
              <a:buChar char="-"/>
            </a:pPr>
            <a:r>
              <a:rPr lang="en-US" sz="3600" b="1" dirty="0">
                <a:latin typeface="+mj-lt"/>
              </a:rPr>
              <a:t> </a:t>
            </a:r>
            <a:r>
              <a:rPr lang="en-US" sz="3600" b="1" dirty="0">
                <a:latin typeface="Times New Roman" panose="02020603050405020304" pitchFamily="18" charset="0"/>
                <a:cs typeface="Times New Roman" panose="02020603050405020304" pitchFamily="18" charset="0"/>
              </a:rPr>
              <a:t>S</a:t>
            </a:r>
            <a:r>
              <a:rPr lang="vi-VN" sz="3600" b="1" dirty="0" smtClean="0">
                <a:latin typeface="+mj-lt"/>
              </a:rPr>
              <a:t>ao </a:t>
            </a:r>
            <a:r>
              <a:rPr lang="vi-VN" sz="3600" b="1" dirty="0">
                <a:latin typeface="+mj-lt"/>
              </a:rPr>
              <a:t>mà tôi biết được bạn đang nghĩ gì.</a:t>
            </a:r>
            <a:endParaRPr lang="en-US" sz="3600" b="1" dirty="0">
              <a:latin typeface="+mj-lt"/>
            </a:endParaRPr>
          </a:p>
          <a:p>
            <a:pPr>
              <a:buFontTx/>
              <a:buChar char="-"/>
            </a:pPr>
            <a:r>
              <a:rPr lang="en-US" sz="3600" b="1" dirty="0">
                <a:latin typeface="+mj-lt"/>
              </a:rPr>
              <a:t> </a:t>
            </a:r>
            <a:r>
              <a:rPr lang="vi-VN" sz="3600" b="1" dirty="0">
                <a:latin typeface="+mj-lt"/>
              </a:rPr>
              <a:t>Ta quý mến bạn bao nhiêu bạn sẽ quý mến ta bấy nhiêu.</a:t>
            </a:r>
            <a:endParaRPr lang="en-US" sz="3600" b="1" dirty="0">
              <a:latin typeface="+mj-lt"/>
            </a:endParaRPr>
          </a:p>
          <a:p>
            <a:pPr>
              <a:buFontTx/>
              <a:buChar cha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bao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có</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endParaRPr lang="vi-VN" sz="3600" b="1" dirty="0">
              <a:latin typeface="Times New Roman" pitchFamily="18" charset="0"/>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614150" y="679738"/>
            <a:ext cx="10788554"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sz="3600" b="1" dirty="0">
                <a:solidFill>
                  <a:srgbClr val="00B050"/>
                </a:solidFill>
                <a:latin typeface="+mj-lt"/>
              </a:rPr>
              <a:t>Dùng đại từ ở những chỗ thích hợp để thay thế cho danh từ bị lặp lại nhiều lần trong mẩu chuyện sau</a:t>
            </a:r>
            <a:r>
              <a:rPr lang="en-US" sz="3600" b="1" dirty="0">
                <a:solidFill>
                  <a:srgbClr val="00B050"/>
                </a:solidFill>
                <a:latin typeface="+mj-lt"/>
              </a:rPr>
              <a:t>:</a:t>
            </a:r>
          </a:p>
          <a:p>
            <a:pPr algn="just"/>
            <a:r>
              <a:rPr lang="en-US" sz="3600" b="1" dirty="0">
                <a:latin typeface="+mj-lt"/>
              </a:rPr>
              <a:t>	</a:t>
            </a:r>
            <a:r>
              <a:rPr lang="vi-VN" sz="3600" b="1" dirty="0">
                <a:latin typeface="+mj-lt"/>
              </a:rPr>
              <a:t>Chuột ta gặm vách nhà. Một cái khe hở hiện ra. Chuột chui qua khe và tìm được rất nhiều thức ăn. Là một con chuột tham lam nên chuột ăn nhiều quá, nhiều đến mức bụng chuột phình to ra. Đến sáng, chuột tìm đường trở về ổ, nhưng bụng to quá, chuột không sao lách qua khe hở được.</a:t>
            </a:r>
            <a:endParaRPr lang="en-US" sz="3600" b="1" dirty="0">
              <a:solidFill>
                <a:srgbClr val="00B050"/>
              </a:solidFill>
              <a:latin typeface="+mj-lt"/>
            </a:endParaRPr>
          </a:p>
        </p:txBody>
      </p:sp>
      <p:sp>
        <p:nvSpPr>
          <p:cNvPr id="5" name="Rectangle 4"/>
          <p:cNvSpPr/>
          <p:nvPr/>
        </p:nvSpPr>
        <p:spPr>
          <a:xfrm>
            <a:off x="2089265" y="5686363"/>
            <a:ext cx="8098970" cy="646331"/>
          </a:xfrm>
          <a:prstGeom prst="rect">
            <a:avLst/>
          </a:prstGeom>
        </p:spPr>
        <p:txBody>
          <a:bodyPr wrap="square">
            <a:spAutoFit/>
          </a:bodyPr>
          <a:lstStyle/>
          <a:p>
            <a:r>
              <a:rPr lang="vi-VN" sz="3600" b="1" dirty="0">
                <a:solidFill>
                  <a:srgbClr val="FF0000"/>
                </a:solidFill>
                <a:latin typeface="+mj-lt"/>
              </a:rPr>
              <a:t>Nó</a:t>
            </a:r>
            <a:r>
              <a:rPr lang="en-US" sz="3600" b="1" dirty="0">
                <a:solidFill>
                  <a:srgbClr val="FF0000"/>
                </a:solidFill>
                <a:latin typeface="+mj-lt"/>
              </a:rPr>
              <a:t> </a:t>
            </a:r>
            <a:r>
              <a:rPr lang="en-US" sz="3600" b="1" dirty="0">
                <a:solidFill>
                  <a:srgbClr val="FF0000"/>
                </a:solidFill>
                <a:latin typeface="+mj-lt"/>
                <a:sym typeface="Wingdings" pitchFamily="2" charset="2"/>
              </a:rPr>
              <a:t> </a:t>
            </a:r>
            <a:r>
              <a:rPr lang="vi-VN" sz="3600" b="1" dirty="0">
                <a:solidFill>
                  <a:srgbClr val="FF0000"/>
                </a:solidFill>
                <a:latin typeface="+mj-lt"/>
              </a:rPr>
              <a:t>nó</a:t>
            </a:r>
            <a:r>
              <a:rPr lang="en-US" sz="3600" b="1" dirty="0">
                <a:solidFill>
                  <a:srgbClr val="FF0000"/>
                </a:solidFill>
                <a:latin typeface="+mj-lt"/>
              </a:rPr>
              <a:t> </a:t>
            </a:r>
            <a:r>
              <a:rPr lang="en-US" sz="3600" b="1" dirty="0">
                <a:solidFill>
                  <a:srgbClr val="FF0000"/>
                </a:solidFill>
                <a:latin typeface="+mj-lt"/>
                <a:sym typeface="Wingdings" pitchFamily="2" charset="2"/>
              </a:rPr>
              <a:t> </a:t>
            </a:r>
            <a:r>
              <a:rPr lang="vi-VN" sz="3600" b="1" dirty="0">
                <a:solidFill>
                  <a:srgbClr val="FF0000"/>
                </a:solidFill>
                <a:latin typeface="+mj-lt"/>
              </a:rPr>
              <a:t>nó</a:t>
            </a:r>
            <a:r>
              <a:rPr lang="en-US" sz="3600" b="1" dirty="0">
                <a:solidFill>
                  <a:srgbClr val="FF0000"/>
                </a:solidFill>
                <a:latin typeface="+mj-lt"/>
              </a:rPr>
              <a:t> </a:t>
            </a:r>
            <a:r>
              <a:rPr lang="en-US" sz="3600" b="1" dirty="0">
                <a:solidFill>
                  <a:srgbClr val="FF0000"/>
                </a:solidFill>
                <a:latin typeface="+mj-lt"/>
                <a:sym typeface="Wingdings" pitchFamily="2" charset="2"/>
              </a:rPr>
              <a:t> </a:t>
            </a:r>
            <a:r>
              <a:rPr lang="vi-VN" sz="3600" b="1" dirty="0">
                <a:solidFill>
                  <a:srgbClr val="FF0000"/>
                </a:solidFill>
                <a:latin typeface="+mj-lt"/>
              </a:rPr>
              <a:t>chú</a:t>
            </a:r>
            <a:r>
              <a:rPr lang="en-US" sz="3600" b="1" dirty="0">
                <a:solidFill>
                  <a:srgbClr val="FF0000"/>
                </a:solidFill>
                <a:latin typeface="+mj-lt"/>
              </a:rPr>
              <a:t> </a:t>
            </a:r>
            <a:r>
              <a:rPr lang="en-US" sz="3600" b="1" dirty="0">
                <a:solidFill>
                  <a:srgbClr val="FF0000"/>
                </a:solidFill>
                <a:latin typeface="+mj-lt"/>
                <a:sym typeface="Wingdings" pitchFamily="2" charset="2"/>
              </a:rPr>
              <a:t> </a:t>
            </a:r>
            <a:r>
              <a:rPr lang="vi-VN" sz="3600" b="1" dirty="0">
                <a:solidFill>
                  <a:srgbClr val="FF0000"/>
                </a:solidFill>
                <a:latin typeface="+mj-lt"/>
              </a:rPr>
              <a:t>chú</a:t>
            </a:r>
            <a:r>
              <a:rPr lang="en-US" sz="3600" b="1" dirty="0">
                <a:solidFill>
                  <a:srgbClr val="FF0000"/>
                </a:solidFill>
                <a:latin typeface="+mj-lt"/>
              </a:rPr>
              <a:t> </a:t>
            </a:r>
            <a:r>
              <a:rPr lang="en-US" sz="3600" b="1" dirty="0">
                <a:solidFill>
                  <a:srgbClr val="FF0000"/>
                </a:solidFill>
                <a:latin typeface="+mj-lt"/>
                <a:sym typeface="Wingdings" pitchFamily="2" charset="2"/>
              </a:rPr>
              <a:t> </a:t>
            </a:r>
            <a:r>
              <a:rPr lang="vi-VN" sz="3600" b="1" dirty="0">
                <a:solidFill>
                  <a:srgbClr val="FF0000"/>
                </a:solidFill>
                <a:latin typeface="+mj-lt"/>
              </a:rPr>
              <a:t>chú</a:t>
            </a:r>
            <a:endParaRPr lang="vi-VN" sz="3600" b="1" dirty="0">
              <a:solidFill>
                <a:srgbClr val="FF0000"/>
              </a:solidFill>
              <a:latin typeface="+mj-lt"/>
              <a:cs typeface="Times New Roman" pitchFamily="18" charset="0"/>
            </a:endParaRP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 xmlns:a16="http://schemas.microsoft.com/office/drawing/2014/main" id="{4B8055F5-000A-4A5D-977C-260C4D81C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7107"/>
          </a:xfrm>
          <a:prstGeom prst="rect">
            <a:avLst/>
          </a:prstGeom>
        </p:spPr>
      </p:pic>
      <p:sp>
        <p:nvSpPr>
          <p:cNvPr id="3" name="Hộp Văn bản 1">
            <a:extLst>
              <a:ext uri="{FF2B5EF4-FFF2-40B4-BE49-F238E27FC236}">
                <a16:creationId xmlns="" xmlns:a16="http://schemas.microsoft.com/office/drawing/2014/main" id="{B0ED166B-30FB-4E15-9D60-305531182384}"/>
              </a:ext>
            </a:extLst>
          </p:cNvPr>
          <p:cNvSpPr txBox="1"/>
          <p:nvPr/>
        </p:nvSpPr>
        <p:spPr>
          <a:xfrm>
            <a:off x="1515587" y="1182159"/>
            <a:ext cx="10094522" cy="261610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400" b="1" dirty="0" err="1" smtClean="0">
                <a:solidFill>
                  <a:srgbClr val="FF0000"/>
                </a:solidFill>
                <a:latin typeface="Times New Roman" panose="02020603050405020304" pitchFamily="18" charset="0"/>
                <a:cs typeface="Times New Roman" panose="02020603050405020304" pitchFamily="18" charset="0"/>
              </a:rPr>
              <a:t>Dặn</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dò</a:t>
            </a:r>
            <a:r>
              <a:rPr lang="en-US" sz="4400" b="1" dirty="0" smtClean="0">
                <a:solidFill>
                  <a:srgbClr val="FF0000"/>
                </a:solidFill>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Chép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đầy</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đủ</a:t>
            </a:r>
            <a:r>
              <a:rPr lang="en-US" sz="4000" dirty="0" smtClean="0">
                <a:latin typeface="Times New Roman" panose="02020603050405020304" pitchFamily="18" charset="0"/>
                <a:cs typeface="Times New Roman" panose="02020603050405020304" pitchFamily="18" charset="0"/>
              </a:rPr>
              <a:t>.</a:t>
            </a:r>
          </a:p>
          <a:p>
            <a:pPr algn="just"/>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Hoàn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thành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tập</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SGK/ 56, 57.</a:t>
            </a:r>
          </a:p>
          <a:p>
            <a:pPr algn="just"/>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Tìm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chung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văn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cảm</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41579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E20506FD-EDE3-4CB1-AE36-DD0393E5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
            <a:ext cx="12190413" cy="6857107"/>
          </a:xfrm>
          <a:prstGeom prst="rect">
            <a:avLst/>
          </a:prstGeom>
        </p:spPr>
      </p:pic>
      <p:sp>
        <p:nvSpPr>
          <p:cNvPr id="2" name="Hộp Văn bản 1">
            <a:extLst>
              <a:ext uri="{FF2B5EF4-FFF2-40B4-BE49-F238E27FC236}">
                <a16:creationId xmlns="" xmlns:a16="http://schemas.microsoft.com/office/drawing/2014/main" id="{B0ED166B-30FB-4E15-9D60-305531182384}"/>
              </a:ext>
            </a:extLst>
          </p:cNvPr>
          <p:cNvSpPr txBox="1"/>
          <p:nvPr/>
        </p:nvSpPr>
        <p:spPr>
          <a:xfrm>
            <a:off x="2139043" y="1944159"/>
            <a:ext cx="7788728" cy="1569660"/>
          </a:xfrm>
          <a:prstGeom prst="rect">
            <a:avLst/>
          </a:prstGeom>
          <a:noFill/>
        </p:spPr>
        <p:txBody>
          <a:bodyPr wrap="square" rtlCol="0">
            <a:spAutoFit/>
          </a:bodyPr>
          <a:lstStyle/>
          <a:p>
            <a:pPr algn="ctr"/>
            <a:r>
              <a:rPr lang="en-US" sz="9600" dirty="0" err="1">
                <a:solidFill>
                  <a:srgbClr val="FFB200"/>
                </a:solidFill>
                <a:latin typeface="#9Slide03 Cabin Bold" panose="00000800000000000000" pitchFamily="2" charset="0"/>
              </a:rPr>
              <a:t>TẠM</a:t>
            </a:r>
            <a:r>
              <a:rPr lang="en-US" sz="9600" dirty="0">
                <a:solidFill>
                  <a:srgbClr val="FFB200"/>
                </a:solidFill>
                <a:latin typeface="#9Slide03 Cabin Bold" panose="00000800000000000000" pitchFamily="2" charset="0"/>
              </a:rPr>
              <a:t> </a:t>
            </a:r>
            <a:r>
              <a:rPr lang="en-US" sz="9600" dirty="0" err="1">
                <a:solidFill>
                  <a:srgbClr val="FFB200"/>
                </a:solidFill>
                <a:latin typeface="#9Slide03 Cabin Bold" panose="00000800000000000000" pitchFamily="2" charset="0"/>
              </a:rPr>
              <a:t>BIỆT</a:t>
            </a:r>
            <a:endParaRPr lang="en-US" sz="9600" dirty="0">
              <a:solidFill>
                <a:srgbClr val="FFB200"/>
              </a:solidFill>
              <a:latin typeface="#9Slide03 Cabin Bold" panose="00000800000000000000" pitchFamily="2" charset="0"/>
            </a:endParaRPr>
          </a:p>
        </p:txBody>
      </p:sp>
    </p:spTree>
    <p:extLst>
      <p:ext uri="{BB962C8B-B14F-4D97-AF65-F5344CB8AC3E}">
        <p14:creationId xmlns:p14="http://schemas.microsoft.com/office/powerpoint/2010/main" val="38924042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0FC0F70-AC76-4EA2-86EB-0B407A4ACBB5}"/>
              </a:ext>
            </a:extLst>
          </p:cNvPr>
          <p:cNvGrpSpPr/>
          <p:nvPr/>
        </p:nvGrpSpPr>
        <p:grpSpPr>
          <a:xfrm>
            <a:off x="0" y="0"/>
            <a:ext cx="12190413" cy="697845"/>
            <a:chOff x="0" y="327660"/>
            <a:chExt cx="12190413" cy="697845"/>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979786"/>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765539" y="327660"/>
              <a:ext cx="84473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Ví</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dụ</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1: </a:t>
              </a:r>
              <a:endParaRPr lang="zh-CN" altLang="en-US"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
        <p:nvSpPr>
          <p:cNvPr id="19" name="Rectangle 18"/>
          <p:cNvSpPr/>
          <p:nvPr/>
        </p:nvSpPr>
        <p:spPr>
          <a:xfrm>
            <a:off x="-1" y="697845"/>
            <a:ext cx="12137285" cy="1077218"/>
          </a:xfrm>
          <a:prstGeom prst="rect">
            <a:avLst/>
          </a:prstGeom>
        </p:spPr>
        <p:txBody>
          <a:bodyPr wrap="square">
            <a:spAutoFit/>
          </a:bodyPr>
          <a:lstStyle/>
          <a:p>
            <a:r>
              <a:rPr lang="vi-VN" sz="3200" b="1" i="1" dirty="0">
                <a:latin typeface="+mj-lt"/>
              </a:rPr>
              <a:t>a) Gia đình tôi khá giả. Anh em tôi rất thương nhau. Phải nói em tôi rất ngoan. </a:t>
            </a:r>
            <a:r>
              <a:rPr lang="vi-VN" sz="3200" b="1" i="1" dirty="0">
                <a:solidFill>
                  <a:srgbClr val="FF0000"/>
                </a:solidFill>
                <a:latin typeface="+mj-lt"/>
              </a:rPr>
              <a:t>Nó</a:t>
            </a:r>
            <a:r>
              <a:rPr lang="vi-VN" sz="3200" b="1" i="1" dirty="0">
                <a:latin typeface="+mj-lt"/>
              </a:rPr>
              <a:t> lại khéo tay nữa</a:t>
            </a:r>
            <a:r>
              <a:rPr lang="vi-VN" sz="3200" b="1" i="1" dirty="0" smtClean="0">
                <a:latin typeface="+mj-lt"/>
              </a:rPr>
              <a:t>.</a:t>
            </a:r>
            <a:r>
              <a:rPr lang="en-US" sz="3200" b="1" dirty="0">
                <a:latin typeface="+mj-lt"/>
              </a:rPr>
              <a:t> </a:t>
            </a:r>
            <a:r>
              <a:rPr lang="en-US" sz="3200" b="1" dirty="0" smtClean="0">
                <a:latin typeface="+mj-lt"/>
              </a:rPr>
              <a:t>					</a:t>
            </a:r>
            <a:r>
              <a:rPr lang="vi-VN" sz="3200" b="1" dirty="0" smtClean="0">
                <a:latin typeface="+mj-lt"/>
              </a:rPr>
              <a:t>(</a:t>
            </a:r>
            <a:r>
              <a:rPr lang="vi-VN" sz="3200" b="1" dirty="0">
                <a:latin typeface="+mj-lt"/>
              </a:rPr>
              <a:t>Khánh Hoài)</a:t>
            </a:r>
          </a:p>
        </p:txBody>
      </p:sp>
      <p:sp>
        <p:nvSpPr>
          <p:cNvPr id="20" name="Rectangle 19"/>
          <p:cNvSpPr/>
          <p:nvPr/>
        </p:nvSpPr>
        <p:spPr>
          <a:xfrm>
            <a:off x="-2" y="2465443"/>
            <a:ext cx="12137285" cy="1077218"/>
          </a:xfrm>
          <a:prstGeom prst="rect">
            <a:avLst/>
          </a:prstGeom>
        </p:spPr>
        <p:txBody>
          <a:bodyPr wrap="square">
            <a:spAutoFit/>
          </a:bodyPr>
          <a:lstStyle/>
          <a:p>
            <a:r>
              <a:rPr lang="vi-VN" sz="3200" b="1" i="1" dirty="0">
                <a:latin typeface="+mj-lt"/>
              </a:rPr>
              <a:t>b) Chợt con gà trống ở phía sau bếp nổi gáy. Tôi biết đó là con gà của anh Bốn Linh. Tiếng </a:t>
            </a:r>
            <a:r>
              <a:rPr lang="vi-VN" sz="3200" b="1" i="1" dirty="0">
                <a:solidFill>
                  <a:srgbClr val="FF0000"/>
                </a:solidFill>
                <a:latin typeface="+mj-lt"/>
              </a:rPr>
              <a:t>nó</a:t>
            </a:r>
            <a:r>
              <a:rPr lang="vi-VN" sz="3200" b="1" i="1" dirty="0">
                <a:latin typeface="+mj-lt"/>
              </a:rPr>
              <a:t> dõng dạc nhất xóm</a:t>
            </a:r>
            <a:r>
              <a:rPr lang="vi-VN" sz="3200" b="1" i="1" dirty="0" smtClean="0">
                <a:latin typeface="+mj-lt"/>
              </a:rPr>
              <a:t>.</a:t>
            </a:r>
            <a:r>
              <a:rPr lang="en-US" sz="3200" b="1" dirty="0">
                <a:latin typeface="+mj-lt"/>
              </a:rPr>
              <a:t> </a:t>
            </a:r>
            <a:r>
              <a:rPr lang="en-US" sz="3200" b="1" dirty="0" smtClean="0">
                <a:latin typeface="+mj-lt"/>
              </a:rPr>
              <a:t>		</a:t>
            </a:r>
            <a:r>
              <a:rPr lang="vi-VN" sz="3200" b="1" dirty="0" smtClean="0">
                <a:latin typeface="+mj-lt"/>
              </a:rPr>
              <a:t>(</a:t>
            </a:r>
            <a:r>
              <a:rPr lang="vi-VN" sz="3200" b="1" dirty="0">
                <a:latin typeface="+mj-lt"/>
              </a:rPr>
              <a:t>Võ Quảng)</a:t>
            </a:r>
            <a:endParaRPr lang="en-US" sz="3200" b="1" dirty="0">
              <a:latin typeface="+mj-lt"/>
            </a:endParaRPr>
          </a:p>
        </p:txBody>
      </p:sp>
      <p:sp>
        <p:nvSpPr>
          <p:cNvPr id="21" name="Cloud 20"/>
          <p:cNvSpPr/>
          <p:nvPr/>
        </p:nvSpPr>
        <p:spPr>
          <a:xfrm>
            <a:off x="6810759" y="3542661"/>
            <a:ext cx="6531428" cy="304233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nó</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2 </a:t>
            </a:r>
            <a:r>
              <a:rPr lang="en-US" sz="3600" b="1" dirty="0" err="1">
                <a:latin typeface="Times New Roman" pitchFamily="18" charset="0"/>
                <a:cs typeface="Times New Roman" pitchFamily="18" charset="0"/>
              </a:rPr>
              <a:t>ví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a:t>
            </a:r>
          </a:p>
        </p:txBody>
      </p:sp>
      <p:sp>
        <p:nvSpPr>
          <p:cNvPr id="22" name="Rectangle 21"/>
          <p:cNvSpPr/>
          <p:nvPr/>
        </p:nvSpPr>
        <p:spPr>
          <a:xfrm>
            <a:off x="3987721" y="1765126"/>
            <a:ext cx="2823038" cy="584775"/>
          </a:xfrm>
          <a:prstGeom prst="rect">
            <a:avLst/>
          </a:prstGeom>
        </p:spPr>
        <p:txBody>
          <a:bodyPr wrap="square">
            <a:spAutoFit/>
          </a:bodyPr>
          <a:lstStyle/>
          <a:p>
            <a:r>
              <a:rPr lang="vi-VN" sz="3200" b="1" i="1" dirty="0">
                <a:latin typeface="+mj-lt"/>
              </a:rPr>
              <a:t> </a:t>
            </a:r>
            <a:r>
              <a:rPr lang="vi-VN" sz="3200" b="1" i="1" dirty="0">
                <a:solidFill>
                  <a:srgbClr val="FF0000"/>
                </a:solidFill>
                <a:latin typeface="+mj-lt"/>
              </a:rPr>
              <a:t>Nó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tôi</a:t>
            </a:r>
            <a:endParaRPr lang="vi-VN" sz="3200" b="1" dirty="0">
              <a:latin typeface="Times New Roman" pitchFamily="18" charset="0"/>
              <a:cs typeface="Times New Roman" pitchFamily="18" charset="0"/>
            </a:endParaRPr>
          </a:p>
        </p:txBody>
      </p:sp>
      <p:sp>
        <p:nvSpPr>
          <p:cNvPr id="23" name="Rectangle 22"/>
          <p:cNvSpPr/>
          <p:nvPr/>
        </p:nvSpPr>
        <p:spPr>
          <a:xfrm>
            <a:off x="576181" y="3593575"/>
            <a:ext cx="6081496" cy="584775"/>
          </a:xfrm>
          <a:prstGeom prst="rect">
            <a:avLst/>
          </a:prstGeom>
        </p:spPr>
        <p:txBody>
          <a:bodyPr wrap="square">
            <a:spAutoFit/>
          </a:bodyPr>
          <a:lstStyle/>
          <a:p>
            <a:r>
              <a:rPr lang="vi-VN" sz="3200" b="1" i="1" dirty="0">
                <a:latin typeface="+mj-lt"/>
              </a:rPr>
              <a:t> </a:t>
            </a:r>
            <a:r>
              <a:rPr lang="vi-VN" sz="3200" b="1" i="1" dirty="0">
                <a:solidFill>
                  <a:srgbClr val="FF0000"/>
                </a:solidFill>
                <a:latin typeface="+mj-lt"/>
              </a:rPr>
              <a:t>Nó</a:t>
            </a:r>
            <a:r>
              <a:rPr lang="vi-VN" sz="3200" b="1" i="1" dirty="0">
                <a:latin typeface="+mj-lt"/>
              </a:rPr>
              <a:t> </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gà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anh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Linh</a:t>
            </a:r>
            <a:endParaRPr lang="vi-VN" sz="3200" b="1" dirty="0">
              <a:latin typeface="Times New Roman" pitchFamily="18" charset="0"/>
              <a:cs typeface="Times New Roman" pitchFamily="18" charset="0"/>
            </a:endParaRPr>
          </a:p>
        </p:txBody>
      </p:sp>
      <p:sp>
        <p:nvSpPr>
          <p:cNvPr id="24" name="Rectangle 23"/>
          <p:cNvSpPr/>
          <p:nvPr/>
        </p:nvSpPr>
        <p:spPr>
          <a:xfrm>
            <a:off x="144860" y="4380009"/>
            <a:ext cx="6778171" cy="1077218"/>
          </a:xfrm>
          <a:prstGeom prst="rect">
            <a:avLst/>
          </a:prstGeom>
        </p:spPr>
        <p:txBody>
          <a:bodyPr wrap="square">
            <a:spAutoFit/>
          </a:bodyPr>
          <a:lstStyle/>
          <a:p>
            <a:pPr marL="457200" indent="-457200">
              <a:buFont typeface="Wingdings"/>
              <a:buChar char="è"/>
            </a:pPr>
            <a:r>
              <a:rPr lang="en-US" sz="3200" b="1" i="1" dirty="0" smtClean="0">
                <a:solidFill>
                  <a:srgbClr val="FF0000"/>
                </a:solidFill>
                <a:latin typeface="Times New Roman" pitchFamily="18" charset="0"/>
                <a:cs typeface="Times New Roman" pitchFamily="18" charset="0"/>
                <a:sym typeface="Wingdings" pitchFamily="2" charset="2"/>
              </a:rPr>
              <a:t>N</a:t>
            </a:r>
            <a:r>
              <a:rPr lang="vi-VN" sz="3200" b="1" i="1" dirty="0">
                <a:solidFill>
                  <a:srgbClr val="FF0000"/>
                </a:solidFill>
                <a:latin typeface="Times New Roman" pitchFamily="18" charset="0"/>
                <a:cs typeface="Times New Roman" pitchFamily="18" charset="0"/>
              </a:rPr>
              <a:t>hờ vào các từ ngữ chỉ người </a:t>
            </a:r>
            <a:endParaRPr lang="en-US" sz="3200" b="1" i="1" dirty="0" smtClean="0">
              <a:solidFill>
                <a:srgbClr val="FF0000"/>
              </a:solidFill>
              <a:latin typeface="Times New Roman" pitchFamily="18" charset="0"/>
              <a:cs typeface="Times New Roman" pitchFamily="18" charset="0"/>
            </a:endParaRPr>
          </a:p>
          <a:p>
            <a:r>
              <a:rPr lang="vi-VN" sz="3200" b="1" i="1" dirty="0" smtClean="0">
                <a:solidFill>
                  <a:srgbClr val="FF0000"/>
                </a:solidFill>
                <a:latin typeface="Times New Roman" pitchFamily="18" charset="0"/>
                <a:cs typeface="Times New Roman" pitchFamily="18" charset="0"/>
              </a:rPr>
              <a:t>mà </a:t>
            </a:r>
            <a:r>
              <a:rPr lang="vi-VN" sz="3200" b="1" i="1" dirty="0">
                <a:solidFill>
                  <a:srgbClr val="FF0000"/>
                </a:solidFill>
                <a:latin typeface="Times New Roman" pitchFamily="18" charset="0"/>
                <a:cs typeface="Times New Roman" pitchFamily="18" charset="0"/>
              </a:rPr>
              <a:t>nó thay thế các câu văn trước.</a:t>
            </a:r>
            <a:endParaRPr lang="en-US" sz="3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32909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0" y="153586"/>
            <a:ext cx="12190413" cy="895067"/>
            <a:chOff x="0" y="481246"/>
            <a:chExt cx="12190413" cy="895067"/>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828800" y="481246"/>
              <a:ext cx="84473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Ví</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dụ</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2: </a:t>
              </a:r>
              <a:endParaRPr lang="zh-CN" altLang="en-US"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
        <p:nvSpPr>
          <p:cNvPr id="19" name="Rectangle 18"/>
          <p:cNvSpPr/>
          <p:nvPr/>
        </p:nvSpPr>
        <p:spPr>
          <a:xfrm>
            <a:off x="275772" y="1417265"/>
            <a:ext cx="11611428" cy="2554545"/>
          </a:xfrm>
          <a:prstGeom prst="rect">
            <a:avLst/>
          </a:prstGeom>
        </p:spPr>
        <p:txBody>
          <a:bodyPr wrap="square">
            <a:spAutoFit/>
          </a:bodyPr>
          <a:lstStyle/>
          <a:p>
            <a:pPr algn="just"/>
            <a:r>
              <a:rPr lang="en-US" sz="3200" b="1" dirty="0">
                <a:latin typeface="+mj-lt"/>
              </a:rPr>
              <a:t>	</a:t>
            </a:r>
            <a:r>
              <a:rPr lang="vi-VN" sz="3200" b="1" dirty="0">
                <a:latin typeface="+mj-lt"/>
              </a:rPr>
              <a:t>Mẹ tôi, giọng khản đặc, từ trong màn nói vọng ra:</a:t>
            </a:r>
          </a:p>
          <a:p>
            <a:pPr algn="just"/>
            <a:r>
              <a:rPr lang="en-US" sz="3200" b="1" dirty="0">
                <a:latin typeface="+mj-lt"/>
              </a:rPr>
              <a:t>	</a:t>
            </a:r>
            <a:r>
              <a:rPr lang="vi-VN" sz="3200" b="1" dirty="0">
                <a:latin typeface="+mj-lt"/>
              </a:rPr>
              <a:t>- Thôi, hai đứa liệu mà đem chia đồ chơi ra đi.</a:t>
            </a:r>
          </a:p>
          <a:p>
            <a:pPr algn="just"/>
            <a:r>
              <a:rPr lang="en-US" sz="3200" b="1" dirty="0">
                <a:latin typeface="+mj-lt"/>
              </a:rPr>
              <a:t>	</a:t>
            </a:r>
            <a:r>
              <a:rPr lang="vi-VN" sz="3200" b="1" dirty="0">
                <a:latin typeface="+mj-lt"/>
              </a:rPr>
              <a:t>Vừa nghe thấy </a:t>
            </a:r>
            <a:r>
              <a:rPr lang="vi-VN" sz="3200" b="1" dirty="0">
                <a:solidFill>
                  <a:srgbClr val="FF0000"/>
                </a:solidFill>
                <a:latin typeface="+mj-lt"/>
              </a:rPr>
              <a:t>thế</a:t>
            </a:r>
            <a:r>
              <a:rPr lang="vi-VN" sz="3200" b="1" dirty="0">
                <a:latin typeface="+mj-lt"/>
              </a:rPr>
              <a:t> em tôi bất giác run lên bần bật, kinh hoàng đưa cặp mắt tuyệt vọng nhìn tôi.</a:t>
            </a:r>
          </a:p>
          <a:p>
            <a:pPr algn="r"/>
            <a:r>
              <a:rPr lang="vi-VN" sz="3200" b="1" dirty="0">
                <a:latin typeface="+mj-lt"/>
              </a:rPr>
              <a:t>(Khánh Hoài)</a:t>
            </a:r>
          </a:p>
        </p:txBody>
      </p:sp>
      <p:sp>
        <p:nvSpPr>
          <p:cNvPr id="21" name="Cloud 20"/>
          <p:cNvSpPr/>
          <p:nvPr/>
        </p:nvSpPr>
        <p:spPr>
          <a:xfrm>
            <a:off x="5616777" y="3746594"/>
            <a:ext cx="6531428" cy="304233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sau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việc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đó</a:t>
            </a:r>
            <a:r>
              <a:rPr lang="en-US" sz="3600" b="1" dirty="0">
                <a:latin typeface="Times New Roman" pitchFamily="18" charset="0"/>
                <a:cs typeface="Times New Roman" pitchFamily="18" charset="0"/>
              </a:rPr>
              <a:t>?</a:t>
            </a:r>
          </a:p>
        </p:txBody>
      </p:sp>
      <p:sp>
        <p:nvSpPr>
          <p:cNvPr id="23" name="Rectangle 22"/>
          <p:cNvSpPr/>
          <p:nvPr/>
        </p:nvSpPr>
        <p:spPr>
          <a:xfrm>
            <a:off x="47576" y="3887127"/>
            <a:ext cx="6081496" cy="584775"/>
          </a:xfrm>
          <a:prstGeom prst="rect">
            <a:avLst/>
          </a:prstGeom>
        </p:spPr>
        <p:txBody>
          <a:bodyPr wrap="square">
            <a:spAutoFit/>
          </a:bodyPr>
          <a:lstStyle/>
          <a:p>
            <a:r>
              <a:rPr lang="vi-VN" sz="3200" b="1" dirty="0">
                <a:solidFill>
                  <a:srgbClr val="FF0000"/>
                </a:solidFill>
                <a:latin typeface="+mj-lt"/>
              </a:rPr>
              <a:t> </a:t>
            </a:r>
            <a:r>
              <a:rPr lang="en-US" sz="3200" b="1" dirty="0" err="1">
                <a:solidFill>
                  <a:srgbClr val="FF0000"/>
                </a:solidFill>
                <a:latin typeface="+mj-lt"/>
              </a:rPr>
              <a:t>Thế</a:t>
            </a:r>
            <a:r>
              <a:rPr lang="vi-VN" sz="3200" b="1" dirty="0">
                <a:solidFill>
                  <a:srgbClr val="FF0000"/>
                </a:solidFill>
                <a:latin typeface="+mj-lt"/>
              </a:rPr>
              <a:t> </a:t>
            </a:r>
            <a:r>
              <a:rPr lang="en-US" sz="3200" b="1" dirty="0">
                <a:latin typeface="+mj-lt"/>
                <a:cs typeface="Times New Roman" pitchFamily="18" charset="0"/>
              </a:rPr>
              <a:t>= </a:t>
            </a:r>
            <a:r>
              <a:rPr lang="vi-VN" sz="3200" b="1" dirty="0">
                <a:latin typeface="+mj-lt"/>
              </a:rPr>
              <a:t>việc phải chia đồ </a:t>
            </a:r>
            <a:r>
              <a:rPr lang="vi-VN" sz="3200" b="1" dirty="0" smtClean="0">
                <a:latin typeface="+mj-lt"/>
              </a:rPr>
              <a:t>chơi</a:t>
            </a:r>
            <a:r>
              <a:rPr lang="en-US" sz="3200" b="1" dirty="0" smtClean="0">
                <a:latin typeface="+mj-lt"/>
              </a:rPr>
              <a:t>.</a:t>
            </a:r>
            <a:endParaRPr lang="vi-VN" sz="3200" b="1" dirty="0">
              <a:latin typeface="+mj-lt"/>
              <a:cs typeface="Times New Roman" pitchFamily="18" charset="0"/>
            </a:endParaRPr>
          </a:p>
        </p:txBody>
      </p:sp>
      <p:sp>
        <p:nvSpPr>
          <p:cNvPr id="24" name="Rectangle 23"/>
          <p:cNvSpPr/>
          <p:nvPr/>
        </p:nvSpPr>
        <p:spPr>
          <a:xfrm>
            <a:off x="47576" y="4717038"/>
            <a:ext cx="5467579" cy="1200329"/>
          </a:xfrm>
          <a:prstGeom prst="rect">
            <a:avLst/>
          </a:prstGeom>
        </p:spPr>
        <p:txBody>
          <a:bodyPr wrap="square">
            <a:spAutoFit/>
          </a:bodyPr>
          <a:lstStyle/>
          <a:p>
            <a:pPr marL="571500" indent="-571500">
              <a:buFont typeface="Wingdings"/>
              <a:buChar char="è"/>
            </a:pPr>
            <a:r>
              <a:rPr lang="en-US" sz="3600" b="1" dirty="0" smtClean="0">
                <a:solidFill>
                  <a:srgbClr val="FF0000"/>
                </a:solidFill>
                <a:latin typeface="Times New Roman" pitchFamily="18" charset="0"/>
                <a:cs typeface="Times New Roman" pitchFamily="18" charset="0"/>
                <a:sym typeface="Wingdings" pitchFamily="2" charset="2"/>
              </a:rPr>
              <a:t>N</a:t>
            </a:r>
            <a:r>
              <a:rPr lang="vi-VN" sz="3600" b="1" dirty="0">
                <a:solidFill>
                  <a:srgbClr val="FF0000"/>
                </a:solidFill>
                <a:latin typeface="Times New Roman" pitchFamily="18" charset="0"/>
                <a:cs typeface="Times New Roman" pitchFamily="18" charset="0"/>
              </a:rPr>
              <a:t>hờ vào </a:t>
            </a:r>
            <a:r>
              <a:rPr lang="en-US" sz="3600" b="1" dirty="0" err="1">
                <a:solidFill>
                  <a:srgbClr val="FF0000"/>
                </a:solidFill>
                <a:latin typeface="Times New Roman" pitchFamily="18" charset="0"/>
                <a:cs typeface="Times New Roman" pitchFamily="18" charset="0"/>
              </a:rPr>
              <a:t>sự</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việc</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mà nó </a:t>
            </a:r>
            <a:endParaRPr lang="en-US" sz="3600" b="1" dirty="0" smtClean="0">
              <a:solidFill>
                <a:srgbClr val="FF0000"/>
              </a:solidFill>
              <a:latin typeface="Times New Roman" pitchFamily="18" charset="0"/>
              <a:cs typeface="Times New Roman" pitchFamily="18" charset="0"/>
            </a:endParaRPr>
          </a:p>
          <a:p>
            <a:r>
              <a:rPr lang="vi-VN" sz="3600" b="1" dirty="0" smtClean="0">
                <a:solidFill>
                  <a:srgbClr val="FF0000"/>
                </a:solidFill>
                <a:latin typeface="Times New Roman" pitchFamily="18" charset="0"/>
                <a:cs typeface="Times New Roman" pitchFamily="18" charset="0"/>
              </a:rPr>
              <a:t>thay </a:t>
            </a:r>
            <a:r>
              <a:rPr lang="vi-VN" sz="3600" b="1" dirty="0">
                <a:solidFill>
                  <a:srgbClr val="FF0000"/>
                </a:solidFill>
                <a:latin typeface="Times New Roman" pitchFamily="18" charset="0"/>
                <a:cs typeface="Times New Roman" pitchFamily="18" charset="0"/>
              </a:rPr>
              <a:t>thế </a:t>
            </a:r>
            <a:r>
              <a:rPr lang="en-US" sz="3600" b="1" dirty="0">
                <a:solidFill>
                  <a:srgbClr val="FF0000"/>
                </a:solidFill>
                <a:latin typeface="Times New Roman" pitchFamily="18" charset="0"/>
                <a:cs typeface="Times New Roman" pitchFamily="18" charset="0"/>
              </a:rPr>
              <a:t>ở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đầu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32909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4)">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a:extLst>
              <a:ext uri="{FF2B5EF4-FFF2-40B4-BE49-F238E27FC236}">
                <a16:creationId xmlns="" xmlns:a16="http://schemas.microsoft.com/office/drawing/2014/main" id="{F0FC0F70-AC76-4EA2-86EB-0B407A4ACBB5}"/>
              </a:ext>
            </a:extLst>
          </p:cNvPr>
          <p:cNvGrpSpPr/>
          <p:nvPr/>
        </p:nvGrpSpPr>
        <p:grpSpPr>
          <a:xfrm>
            <a:off x="-1" y="97909"/>
            <a:ext cx="12190413" cy="684219"/>
            <a:chOff x="0" y="602015"/>
            <a:chExt cx="12190413" cy="774298"/>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1828800" y="602015"/>
              <a:ext cx="84473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Ví</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3600" b="1"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dụ</a:t>
              </a:r>
              <a:r>
                <a:rPr lang="en-US" altLang="zh-CN"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3: </a:t>
              </a:r>
              <a:endParaRPr lang="zh-CN" altLang="en-US" sz="3600" b="1"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sp>
        <p:nvSpPr>
          <p:cNvPr id="19" name="Rectangle 18"/>
          <p:cNvSpPr/>
          <p:nvPr/>
        </p:nvSpPr>
        <p:spPr>
          <a:xfrm>
            <a:off x="2460361" y="891675"/>
            <a:ext cx="7895773" cy="2862322"/>
          </a:xfrm>
          <a:prstGeom prst="rect">
            <a:avLst/>
          </a:prstGeom>
        </p:spPr>
        <p:txBody>
          <a:bodyPr wrap="square">
            <a:spAutoFit/>
          </a:bodyPr>
          <a:lstStyle/>
          <a:p>
            <a:r>
              <a:rPr lang="vi-VN" sz="3600" b="1" i="1" dirty="0">
                <a:latin typeface="+mj-lt"/>
              </a:rPr>
              <a:t>Nước non lận đận một mình,</a:t>
            </a:r>
            <a:endParaRPr lang="vi-VN" sz="3600" b="1" dirty="0">
              <a:latin typeface="+mj-lt"/>
            </a:endParaRPr>
          </a:p>
          <a:p>
            <a:r>
              <a:rPr lang="vi-VN" sz="3600" b="1" i="1" dirty="0">
                <a:latin typeface="+mj-lt"/>
              </a:rPr>
              <a:t>Thân cò lèn thác xuống ghềnh bấy nay.</a:t>
            </a:r>
            <a:endParaRPr lang="vi-VN" sz="3600" b="1" dirty="0">
              <a:latin typeface="+mj-lt"/>
            </a:endParaRPr>
          </a:p>
          <a:p>
            <a:r>
              <a:rPr lang="vi-VN" sz="3600" b="1" i="1" dirty="0">
                <a:solidFill>
                  <a:srgbClr val="FF0000"/>
                </a:solidFill>
                <a:latin typeface="+mj-lt"/>
              </a:rPr>
              <a:t>Ai </a:t>
            </a:r>
            <a:r>
              <a:rPr lang="vi-VN" sz="3600" b="1" i="1" dirty="0">
                <a:latin typeface="+mj-lt"/>
              </a:rPr>
              <a:t>làm cho bể kia đầy,</a:t>
            </a:r>
            <a:endParaRPr lang="vi-VN" sz="3600" b="1" dirty="0">
              <a:latin typeface="+mj-lt"/>
            </a:endParaRPr>
          </a:p>
          <a:p>
            <a:r>
              <a:rPr lang="vi-VN" sz="3600" b="1" i="1" dirty="0">
                <a:latin typeface="+mj-lt"/>
              </a:rPr>
              <a:t>Cho ao kia cạn, cho gầy cò con?</a:t>
            </a:r>
            <a:endParaRPr lang="vi-VN" sz="3600" b="1" dirty="0">
              <a:latin typeface="+mj-lt"/>
            </a:endParaRPr>
          </a:p>
          <a:p>
            <a:pPr algn="r"/>
            <a:r>
              <a:rPr lang="vi-VN" sz="3600" b="1" dirty="0">
                <a:latin typeface="+mj-lt"/>
              </a:rPr>
              <a:t>(Ca dao)</a:t>
            </a:r>
          </a:p>
        </p:txBody>
      </p:sp>
      <p:sp>
        <p:nvSpPr>
          <p:cNvPr id="21" name="Cloud 20"/>
          <p:cNvSpPr/>
          <p:nvPr/>
        </p:nvSpPr>
        <p:spPr>
          <a:xfrm>
            <a:off x="3064459" y="4373544"/>
            <a:ext cx="6531428" cy="2219855"/>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4000" b="1" dirty="0">
                <a:latin typeface="+mj-lt"/>
              </a:rPr>
              <a:t>Từ </a:t>
            </a:r>
            <a:r>
              <a:rPr lang="vi-VN" sz="4000" b="1" i="1" dirty="0">
                <a:solidFill>
                  <a:srgbClr val="FF0000"/>
                </a:solidFill>
                <a:latin typeface="+mj-lt"/>
              </a:rPr>
              <a:t>ai</a:t>
            </a:r>
            <a:r>
              <a:rPr lang="vi-VN" sz="4000" b="1" dirty="0">
                <a:solidFill>
                  <a:srgbClr val="FF0000"/>
                </a:solidFill>
                <a:latin typeface="+mj-lt"/>
              </a:rPr>
              <a:t> </a:t>
            </a:r>
            <a:r>
              <a:rPr lang="vi-VN" sz="4000" b="1" dirty="0">
                <a:latin typeface="+mj-lt"/>
              </a:rPr>
              <a:t>trong bài ca dao dùng để làm gì?</a:t>
            </a:r>
            <a:endParaRPr lang="en-US" sz="4000" b="1" dirty="0">
              <a:latin typeface="+mj-lt"/>
              <a:cs typeface="Times New Roman" pitchFamily="18" charset="0"/>
            </a:endParaRPr>
          </a:p>
        </p:txBody>
      </p:sp>
      <p:sp>
        <p:nvSpPr>
          <p:cNvPr id="23" name="Rectangle 22"/>
          <p:cNvSpPr/>
          <p:nvPr/>
        </p:nvSpPr>
        <p:spPr>
          <a:xfrm>
            <a:off x="161006" y="3623696"/>
            <a:ext cx="8302191" cy="64633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sym typeface="Wingdings" pitchFamily="2" charset="2"/>
              </a:rPr>
              <a:t> </a:t>
            </a:r>
            <a:r>
              <a:rPr lang="vi-VN" sz="3600" b="1" dirty="0">
                <a:latin typeface="Times New Roman" panose="02020603050405020304" pitchFamily="18" charset="0"/>
                <a:cs typeface="Times New Roman" panose="02020603050405020304" pitchFamily="18" charset="0"/>
              </a:rPr>
              <a:t>Từ </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bài ca dao dùng để </a:t>
            </a:r>
            <a:r>
              <a:rPr lang="vi-VN" sz="3600" b="1" dirty="0">
                <a:solidFill>
                  <a:srgbClr val="FF0000"/>
                </a:solidFill>
                <a:latin typeface="Times New Roman" panose="02020603050405020304" pitchFamily="18" charset="0"/>
                <a:cs typeface="Times New Roman" panose="02020603050405020304" pitchFamily="18" charset="0"/>
              </a:rPr>
              <a:t>hỏi.</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32909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loud 50"/>
          <p:cNvSpPr/>
          <p:nvPr/>
        </p:nvSpPr>
        <p:spPr>
          <a:xfrm>
            <a:off x="5063829" y="104247"/>
            <a:ext cx="7534609" cy="249590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3200" b="1" i="1" dirty="0">
                <a:latin typeface="+mj-lt"/>
              </a:rPr>
              <a:t>Các từ </a:t>
            </a:r>
            <a:r>
              <a:rPr lang="vi-VN" sz="3200" b="1" i="1" dirty="0">
                <a:solidFill>
                  <a:srgbClr val="FF0000"/>
                </a:solidFill>
                <a:latin typeface="+mj-lt"/>
              </a:rPr>
              <a:t>nó, thế, ai</a:t>
            </a:r>
            <a:r>
              <a:rPr lang="vi-VN" sz="3200" b="1" i="1" dirty="0">
                <a:latin typeface="+mj-lt"/>
              </a:rPr>
              <a:t> trong các đoạn văn trên giữ vai trò ngữ pháp gì trong câu?</a:t>
            </a:r>
            <a:endParaRPr lang="en-US" sz="3200" b="1" i="1" dirty="0">
              <a:latin typeface="+mj-lt"/>
              <a:cs typeface="Times New Roman" pitchFamily="18" charset="0"/>
            </a:endParaRPr>
          </a:p>
        </p:txBody>
      </p:sp>
      <p:sp>
        <p:nvSpPr>
          <p:cNvPr id="52" name="Rectangle 51"/>
          <p:cNvSpPr/>
          <p:nvPr/>
        </p:nvSpPr>
        <p:spPr>
          <a:xfrm>
            <a:off x="648214" y="677286"/>
            <a:ext cx="3915720" cy="584775"/>
          </a:xfrm>
          <a:prstGeom prst="rect">
            <a:avLst/>
          </a:prstGeom>
        </p:spPr>
        <p:txBody>
          <a:bodyPr wrap="square">
            <a:spAutoFit/>
          </a:bodyPr>
          <a:lstStyle/>
          <a:p>
            <a:r>
              <a:rPr lang="vi-VN" sz="3200" b="1" i="1" dirty="0">
                <a:solidFill>
                  <a:srgbClr val="FF0000"/>
                </a:solidFill>
                <a:latin typeface="+mj-lt"/>
              </a:rPr>
              <a:t>Nó</a:t>
            </a:r>
            <a:r>
              <a:rPr lang="vi-VN" sz="3200" b="1" i="1" dirty="0">
                <a:latin typeface="+mj-lt"/>
              </a:rPr>
              <a:t> lại khéo tay nữa.</a:t>
            </a:r>
            <a:endParaRPr lang="vi-VN" sz="3200" b="1" dirty="0">
              <a:latin typeface="+mj-lt"/>
            </a:endParaRPr>
          </a:p>
        </p:txBody>
      </p:sp>
      <p:sp>
        <p:nvSpPr>
          <p:cNvPr id="53" name="Rectangle 52"/>
          <p:cNvSpPr/>
          <p:nvPr/>
        </p:nvSpPr>
        <p:spPr>
          <a:xfrm>
            <a:off x="296733" y="2555324"/>
            <a:ext cx="8534401" cy="584775"/>
          </a:xfrm>
          <a:prstGeom prst="rect">
            <a:avLst/>
          </a:prstGeom>
        </p:spPr>
        <p:txBody>
          <a:bodyPr wrap="square">
            <a:spAutoFit/>
          </a:bodyPr>
          <a:lstStyle/>
          <a:p>
            <a:r>
              <a:rPr lang="vi-VN" sz="3200" b="1" i="1" dirty="0">
                <a:latin typeface="+mj-lt"/>
              </a:rPr>
              <a:t>Tiếng </a:t>
            </a:r>
            <a:r>
              <a:rPr lang="vi-VN" sz="3200" b="1" i="1" dirty="0">
                <a:solidFill>
                  <a:srgbClr val="FF0000"/>
                </a:solidFill>
                <a:latin typeface="+mj-lt"/>
              </a:rPr>
              <a:t>nó</a:t>
            </a:r>
            <a:r>
              <a:rPr lang="vi-VN" sz="3200" b="1" i="1" dirty="0">
                <a:latin typeface="+mj-lt"/>
              </a:rPr>
              <a:t> dõng dạc nhất xóm.</a:t>
            </a:r>
            <a:endParaRPr lang="vi-VN" sz="3200" b="1" dirty="0">
              <a:latin typeface="+mj-lt"/>
            </a:endParaRPr>
          </a:p>
        </p:txBody>
      </p:sp>
      <p:sp>
        <p:nvSpPr>
          <p:cNvPr id="54" name="Rectangle 53"/>
          <p:cNvSpPr/>
          <p:nvPr/>
        </p:nvSpPr>
        <p:spPr>
          <a:xfrm>
            <a:off x="129834" y="4101471"/>
            <a:ext cx="9885817" cy="584775"/>
          </a:xfrm>
          <a:prstGeom prst="rect">
            <a:avLst/>
          </a:prstGeom>
        </p:spPr>
        <p:txBody>
          <a:bodyPr wrap="square">
            <a:spAutoFit/>
          </a:bodyPr>
          <a:lstStyle/>
          <a:p>
            <a:r>
              <a:rPr lang="vi-VN" sz="3200" b="1" i="1" dirty="0">
                <a:latin typeface="+mj-lt"/>
              </a:rPr>
              <a:t>Vừa nghe thấy </a:t>
            </a:r>
            <a:r>
              <a:rPr lang="vi-VN" sz="3200" b="1" i="1" dirty="0">
                <a:solidFill>
                  <a:srgbClr val="FF0000"/>
                </a:solidFill>
                <a:latin typeface="+mj-lt"/>
              </a:rPr>
              <a:t>thế</a:t>
            </a:r>
            <a:r>
              <a:rPr lang="vi-VN" sz="3200" b="1" i="1" dirty="0">
                <a:latin typeface="+mj-lt"/>
              </a:rPr>
              <a:t> em tôi bất giác run lên bần bật</a:t>
            </a:r>
            <a:r>
              <a:rPr lang="en-US" sz="3200" b="1" i="1" dirty="0">
                <a:latin typeface="+mj-lt"/>
              </a:rPr>
              <a:t>, …</a:t>
            </a:r>
            <a:endParaRPr lang="en-US" sz="3200" b="1" dirty="0">
              <a:latin typeface="+mj-lt"/>
            </a:endParaRPr>
          </a:p>
        </p:txBody>
      </p:sp>
      <p:sp>
        <p:nvSpPr>
          <p:cNvPr id="55" name="Rectangle 54"/>
          <p:cNvSpPr/>
          <p:nvPr/>
        </p:nvSpPr>
        <p:spPr>
          <a:xfrm>
            <a:off x="5254173" y="5237304"/>
            <a:ext cx="5509760" cy="584775"/>
          </a:xfrm>
          <a:prstGeom prst="rect">
            <a:avLst/>
          </a:prstGeom>
        </p:spPr>
        <p:txBody>
          <a:bodyPr wrap="square">
            <a:spAutoFit/>
          </a:bodyPr>
          <a:lstStyle/>
          <a:p>
            <a:r>
              <a:rPr lang="vi-VN" sz="3200" b="1" i="1" dirty="0">
                <a:solidFill>
                  <a:srgbClr val="FF0000"/>
                </a:solidFill>
                <a:latin typeface="+mj-lt"/>
              </a:rPr>
              <a:t>Ai</a:t>
            </a:r>
            <a:r>
              <a:rPr lang="vi-VN" sz="3200" b="1" i="1" dirty="0">
                <a:latin typeface="+mj-lt"/>
              </a:rPr>
              <a:t> làm cho bể kia đầy</a:t>
            </a:r>
            <a:r>
              <a:rPr lang="vi-VN" sz="3200" b="1" i="1" dirty="0" smtClean="0">
                <a:latin typeface="+mj-lt"/>
              </a:rPr>
              <a:t>,</a:t>
            </a:r>
            <a:r>
              <a:rPr lang="en-US" sz="3200" b="1" i="1" dirty="0" smtClean="0">
                <a:latin typeface="+mj-lt"/>
              </a:rPr>
              <a:t>…</a:t>
            </a:r>
            <a:endParaRPr lang="en-US" sz="3200" b="1" dirty="0">
              <a:latin typeface="+mj-lt"/>
            </a:endParaRPr>
          </a:p>
        </p:txBody>
      </p:sp>
      <p:cxnSp>
        <p:nvCxnSpPr>
          <p:cNvPr id="57" name="Straight Connector 56"/>
          <p:cNvCxnSpPr/>
          <p:nvPr/>
        </p:nvCxnSpPr>
        <p:spPr>
          <a:xfrm>
            <a:off x="662728" y="1151785"/>
            <a:ext cx="66765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12543" y="3060442"/>
            <a:ext cx="538819"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790967" y="4583233"/>
            <a:ext cx="468284"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168675" y="5740835"/>
            <a:ext cx="66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20045" y="1352202"/>
            <a:ext cx="1792514" cy="584775"/>
          </a:xfrm>
          <a:prstGeom prst="rect">
            <a:avLst/>
          </a:prstGeom>
        </p:spPr>
        <p:txBody>
          <a:bodyPr wrap="square">
            <a:spAutoFit/>
          </a:bodyPr>
          <a:lstStyle/>
          <a:p>
            <a:r>
              <a:rPr lang="en-US" sz="3200" b="1" i="1" dirty="0" err="1">
                <a:solidFill>
                  <a:srgbClr val="00B050"/>
                </a:solidFill>
                <a:latin typeface="Times New Roman" pitchFamily="18" charset="0"/>
                <a:cs typeface="Times New Roman" pitchFamily="18" charset="0"/>
              </a:rPr>
              <a:t>Chủ</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ngữ</a:t>
            </a:r>
            <a:endParaRPr lang="vi-VN" sz="3200" dirty="0">
              <a:solidFill>
                <a:srgbClr val="00B050"/>
              </a:solidFill>
              <a:latin typeface="Times New Roman" pitchFamily="18" charset="0"/>
              <a:cs typeface="Times New Roman" pitchFamily="18" charset="0"/>
            </a:endParaRPr>
          </a:p>
        </p:txBody>
      </p:sp>
      <p:sp>
        <p:nvSpPr>
          <p:cNvPr id="63" name="Rectangle 62"/>
          <p:cNvSpPr/>
          <p:nvPr/>
        </p:nvSpPr>
        <p:spPr>
          <a:xfrm>
            <a:off x="129834" y="3262629"/>
            <a:ext cx="4557483" cy="584775"/>
          </a:xfrm>
          <a:prstGeom prst="rect">
            <a:avLst/>
          </a:prstGeom>
        </p:spPr>
        <p:txBody>
          <a:bodyPr wrap="square">
            <a:spAutoFit/>
          </a:bodyPr>
          <a:lstStyle/>
          <a:p>
            <a:r>
              <a:rPr lang="en-US" sz="3200" b="1" i="1" dirty="0" err="1">
                <a:solidFill>
                  <a:srgbClr val="00B050"/>
                </a:solidFill>
                <a:latin typeface="Times New Roman" pitchFamily="18" charset="0"/>
                <a:cs typeface="Times New Roman" pitchFamily="18" charset="0"/>
              </a:rPr>
              <a:t>Phụ</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ngữ</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của</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danh</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từ</a:t>
            </a:r>
            <a:endParaRPr lang="vi-VN" sz="3200" dirty="0">
              <a:solidFill>
                <a:srgbClr val="00B050"/>
              </a:solidFill>
              <a:latin typeface="Times New Roman" pitchFamily="18" charset="0"/>
              <a:cs typeface="Times New Roman" pitchFamily="18" charset="0"/>
            </a:endParaRPr>
          </a:p>
        </p:txBody>
      </p:sp>
      <p:sp>
        <p:nvSpPr>
          <p:cNvPr id="64" name="Rectangle 63"/>
          <p:cNvSpPr/>
          <p:nvPr/>
        </p:nvSpPr>
        <p:spPr>
          <a:xfrm>
            <a:off x="1176453" y="4944916"/>
            <a:ext cx="4528456" cy="584775"/>
          </a:xfrm>
          <a:prstGeom prst="rect">
            <a:avLst/>
          </a:prstGeom>
        </p:spPr>
        <p:txBody>
          <a:bodyPr wrap="square">
            <a:spAutoFit/>
          </a:bodyPr>
          <a:lstStyle/>
          <a:p>
            <a:r>
              <a:rPr lang="en-US" sz="3200" b="1" i="1" dirty="0" err="1">
                <a:solidFill>
                  <a:srgbClr val="00B050"/>
                </a:solidFill>
                <a:latin typeface="Times New Roman" pitchFamily="18" charset="0"/>
                <a:cs typeface="Times New Roman" pitchFamily="18" charset="0"/>
              </a:rPr>
              <a:t>Phụ</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ngữ</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của</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động</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từ</a:t>
            </a:r>
            <a:endParaRPr lang="vi-VN" sz="3200" dirty="0">
              <a:solidFill>
                <a:srgbClr val="00B050"/>
              </a:solidFill>
              <a:latin typeface="Times New Roman" pitchFamily="18" charset="0"/>
              <a:cs typeface="Times New Roman" pitchFamily="18" charset="0"/>
            </a:endParaRPr>
          </a:p>
        </p:txBody>
      </p:sp>
      <p:sp>
        <p:nvSpPr>
          <p:cNvPr id="65" name="Rectangle 64"/>
          <p:cNvSpPr/>
          <p:nvPr/>
        </p:nvSpPr>
        <p:spPr>
          <a:xfrm>
            <a:off x="4769542" y="5897706"/>
            <a:ext cx="1792514" cy="584775"/>
          </a:xfrm>
          <a:prstGeom prst="rect">
            <a:avLst/>
          </a:prstGeom>
        </p:spPr>
        <p:txBody>
          <a:bodyPr wrap="square">
            <a:spAutoFit/>
          </a:bodyPr>
          <a:lstStyle/>
          <a:p>
            <a:r>
              <a:rPr lang="en-US" sz="3200" b="1" i="1" dirty="0" err="1">
                <a:solidFill>
                  <a:srgbClr val="00B050"/>
                </a:solidFill>
                <a:latin typeface="Times New Roman" pitchFamily="18" charset="0"/>
                <a:cs typeface="Times New Roman" pitchFamily="18" charset="0"/>
              </a:rPr>
              <a:t>Chủ</a:t>
            </a:r>
            <a:r>
              <a:rPr lang="en-US" sz="3200" b="1" i="1" dirty="0">
                <a:solidFill>
                  <a:srgbClr val="00B050"/>
                </a:solidFill>
                <a:latin typeface="Times New Roman" pitchFamily="18" charset="0"/>
                <a:cs typeface="Times New Roman" pitchFamily="18" charset="0"/>
              </a:rPr>
              <a:t> </a:t>
            </a:r>
            <a:r>
              <a:rPr lang="en-US" sz="3200" b="1" i="1" dirty="0" err="1">
                <a:solidFill>
                  <a:srgbClr val="00B050"/>
                </a:solidFill>
                <a:latin typeface="Times New Roman" pitchFamily="18" charset="0"/>
                <a:cs typeface="Times New Roman" pitchFamily="18" charset="0"/>
              </a:rPr>
              <a:t>ngữ</a:t>
            </a:r>
            <a:endParaRPr lang="vi-VN" sz="3200" dirty="0">
              <a:solidFill>
                <a:srgbClr val="00B050"/>
              </a:solidFill>
              <a:latin typeface="Times New Roman" pitchFamily="18" charset="0"/>
              <a:cs typeface="Times New Roman" pitchFamily="18" charset="0"/>
            </a:endParaRPr>
          </a:p>
        </p:txBody>
      </p:sp>
      <p:cxnSp>
        <p:nvCxnSpPr>
          <p:cNvPr id="4" name="Straight Arrow Connector 3"/>
          <p:cNvCxnSpPr/>
          <p:nvPr/>
        </p:nvCxnSpPr>
        <p:spPr>
          <a:xfrm flipV="1">
            <a:off x="832512" y="3057098"/>
            <a:ext cx="6823" cy="4094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2512" y="3466531"/>
            <a:ext cx="757180"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76044" y="3104865"/>
            <a:ext cx="0" cy="361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1944539" y="4625716"/>
            <a:ext cx="6823" cy="3616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51362" y="4987383"/>
            <a:ext cx="9877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925422" y="4625716"/>
            <a:ext cx="0" cy="361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9029" y="3060442"/>
            <a:ext cx="859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96556" y="4583233"/>
            <a:ext cx="159503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77890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strips(down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strips(downLeft)">
                                      <p:cBhvr>
                                        <p:cTn id="12" dur="500"/>
                                        <p:tgtEl>
                                          <p:spTgt spid="63"/>
                                        </p:tgtEl>
                                      </p:cBhvr>
                                    </p:animEffect>
                                  </p:childTnLst>
                                </p:cTn>
                              </p:par>
                              <p:par>
                                <p:cTn id="13" presetID="42"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strips(downLeft)">
                                      <p:cBhvr>
                                        <p:cTn id="37" dur="500"/>
                                        <p:tgtEl>
                                          <p:spTgt spid="64"/>
                                        </p:tgtEl>
                                      </p:cBhvr>
                                    </p:animEffect>
                                  </p:childTnLst>
                                </p:cTn>
                              </p:par>
                              <p:par>
                                <p:cTn id="38" presetID="42"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1000"/>
                                        <p:tgtEl>
                                          <p:spTgt spid="28"/>
                                        </p:tgtEl>
                                      </p:cBhvr>
                                    </p:animEffect>
                                    <p:anim calcmode="lin" valueType="num">
                                      <p:cBhvr>
                                        <p:cTn id="51" dur="1000" fill="hold"/>
                                        <p:tgtEl>
                                          <p:spTgt spid="28"/>
                                        </p:tgtEl>
                                        <p:attrNameLst>
                                          <p:attrName>ppt_x</p:attrName>
                                        </p:attrNameLst>
                                      </p:cBhvr>
                                      <p:tavLst>
                                        <p:tav tm="0">
                                          <p:val>
                                            <p:strVal val="#ppt_x"/>
                                          </p:val>
                                        </p:tav>
                                        <p:tav tm="100000">
                                          <p:val>
                                            <p:strVal val="#ppt_x"/>
                                          </p:val>
                                        </p:tav>
                                      </p:tavLst>
                                    </p:anim>
                                    <p:anim calcmode="lin" valueType="num">
                                      <p:cBhvr>
                                        <p:cTn id="52" dur="1000" fill="hold"/>
                                        <p:tgtEl>
                                          <p:spTgt spid="2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strips(downLeft)">
                                      <p:cBhvr>
                                        <p:cTn id="6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 xmlns:a16="http://schemas.microsoft.com/office/drawing/2014/main" id="{F0FC0F70-AC76-4EA2-86EB-0B407A4ACBB5}"/>
              </a:ext>
            </a:extLst>
          </p:cNvPr>
          <p:cNvGrpSpPr/>
          <p:nvPr/>
        </p:nvGrpSpPr>
        <p:grpSpPr>
          <a:xfrm>
            <a:off x="0" y="95530"/>
            <a:ext cx="12190413" cy="953123"/>
            <a:chOff x="0" y="423190"/>
            <a:chExt cx="12190413" cy="953123"/>
          </a:xfrm>
        </p:grpSpPr>
        <p:sp>
          <p:nvSpPr>
            <p:cNvPr id="11" name="矩形 10">
              <a:extLst>
                <a:ext uri="{FF2B5EF4-FFF2-40B4-BE49-F238E27FC236}">
                  <a16:creationId xmlns="" xmlns:a16="http://schemas.microsoft.com/office/drawing/2014/main" id="{84C0791A-6676-4043-BBF1-DD2993D19C98}"/>
                </a:ext>
              </a:extLst>
            </p:cNvPr>
            <p:cNvSpPr/>
            <p:nvPr/>
          </p:nvSpPr>
          <p:spPr>
            <a:xfrm flipV="1">
              <a:off x="0" y="1330594"/>
              <a:ext cx="12190413" cy="45719"/>
            </a:xfrm>
            <a:prstGeom prst="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a:extLst>
                <a:ext uri="{FF2B5EF4-FFF2-40B4-BE49-F238E27FC236}">
                  <a16:creationId xmlns="" xmlns:a16="http://schemas.microsoft.com/office/drawing/2014/main" id="{E9BB0E5B-E5F4-4490-B3C7-C915B81DF5B6}"/>
                </a:ext>
              </a:extLst>
            </p:cNvPr>
            <p:cNvSpPr txBox="1">
              <a:spLocks noChangeArrowheads="1"/>
            </p:cNvSpPr>
            <p:nvPr/>
          </p:nvSpPr>
          <p:spPr bwMode="auto">
            <a:xfrm>
              <a:off x="4446426" y="423190"/>
              <a:ext cx="32553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5400"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Ghi</a:t>
              </a:r>
              <a:r>
                <a:rPr lang="en-US" altLang="zh-CN" sz="5400"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a:t>
              </a:r>
              <a:r>
                <a:rPr lang="en-US" altLang="zh-CN" sz="5400" dirty="0" err="1">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nhớ</a:t>
              </a:r>
              <a:r>
                <a:rPr lang="en-US" altLang="zh-CN" sz="5400"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rPr>
                <a:t> 1</a:t>
              </a:r>
              <a:endParaRPr lang="zh-CN" altLang="en-US" sz="5400" dirty="0">
                <a:solidFill>
                  <a:srgbClr val="427C80"/>
                </a:solidFill>
                <a:latin typeface="Times New Roman" pitchFamily="18" charset="0"/>
                <a:ea typeface="华文新魏" panose="02010800040101010101" pitchFamily="2" charset="-122"/>
                <a:cs typeface="Times New Roman" pitchFamily="18" charset="0"/>
                <a:sym typeface="Arial" panose="020B0604020202020204" pitchFamily="34" charset="0"/>
              </a:endParaRPr>
            </a:p>
          </p:txBody>
        </p:sp>
      </p:grpSp>
      <p:grpSp>
        <p:nvGrpSpPr>
          <p:cNvPr id="6" name="组合 5">
            <a:extLst>
              <a:ext uri="{FF2B5EF4-FFF2-40B4-BE49-F238E27FC236}">
                <a16:creationId xmlns="" xmlns:a16="http://schemas.microsoft.com/office/drawing/2014/main" id="{F75C01C4-2EC7-45EE-AF56-13303F478A96}"/>
              </a:ext>
            </a:extLst>
          </p:cNvPr>
          <p:cNvGrpSpPr/>
          <p:nvPr/>
        </p:nvGrpSpPr>
        <p:grpSpPr>
          <a:xfrm>
            <a:off x="129250" y="1782584"/>
            <a:ext cx="5255551" cy="3388058"/>
            <a:chOff x="1706515" y="1895723"/>
            <a:chExt cx="5841489" cy="3765788"/>
          </a:xfrm>
          <a:solidFill>
            <a:schemeClr val="bg2">
              <a:lumMod val="25000"/>
            </a:schemeClr>
          </a:solidFill>
        </p:grpSpPr>
        <p:cxnSp>
          <p:nvCxnSpPr>
            <p:cNvPr id="7" name="直接连接符 6">
              <a:extLst>
                <a:ext uri="{FF2B5EF4-FFF2-40B4-BE49-F238E27FC236}">
                  <a16:creationId xmlns="" xmlns:a16="http://schemas.microsoft.com/office/drawing/2014/main" id="{F366BE56-EB52-4F2C-8D3C-11E2D1ED5F22}"/>
                </a:ext>
              </a:extLst>
            </p:cNvPr>
            <p:cNvCxnSpPr/>
            <p:nvPr/>
          </p:nvCxnSpPr>
          <p:spPr>
            <a:xfrm rot="5400000">
              <a:off x="2650432" y="3725090"/>
              <a:ext cx="3087303" cy="3269"/>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7C0E07A1-BEA8-4AB5-BFD7-FA32379C6EEE}"/>
                </a:ext>
              </a:extLst>
            </p:cNvPr>
            <p:cNvCxnSpPr/>
            <p:nvPr/>
          </p:nvCxnSpPr>
          <p:spPr>
            <a:xfrm rot="10800000" flipV="1">
              <a:off x="3127084" y="3689404"/>
              <a:ext cx="1065366" cy="1668"/>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 xmlns:a16="http://schemas.microsoft.com/office/drawing/2014/main" id="{EC45DD8B-8569-428E-B88D-A95798F21CCB}"/>
                </a:ext>
              </a:extLst>
            </p:cNvPr>
            <p:cNvCxnSpPr/>
            <p:nvPr/>
          </p:nvCxnSpPr>
          <p:spPr>
            <a:xfrm rot="5400000">
              <a:off x="4348482" y="5106601"/>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椭圆 13">
              <a:extLst>
                <a:ext uri="{FF2B5EF4-FFF2-40B4-BE49-F238E27FC236}">
                  <a16:creationId xmlns="" xmlns:a16="http://schemas.microsoft.com/office/drawing/2014/main" id="{17F5E15E-D468-40E9-BF88-C901B3152572}"/>
                </a:ext>
              </a:extLst>
            </p:cNvPr>
            <p:cNvSpPr/>
            <p:nvPr/>
          </p:nvSpPr>
          <p:spPr>
            <a:xfrm>
              <a:off x="1706515" y="2573474"/>
              <a:ext cx="2193928" cy="2193924"/>
            </a:xfrm>
            <a:prstGeom prst="ellipse">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r>
                <a:rPr lang="en-US" altLang="zh-CN" sz="4800" noProof="1">
                  <a:latin typeface="Times New Roman" pitchFamily="18" charset="0"/>
                  <a:cs typeface="Times New Roman" pitchFamily="18" charset="0"/>
                </a:rPr>
                <a:t>Đại từ</a:t>
              </a:r>
              <a:endParaRPr lang="zh-CN" altLang="en-US" sz="4800" noProof="1">
                <a:latin typeface="Times New Roman" pitchFamily="18" charset="0"/>
                <a:cs typeface="Times New Roman" pitchFamily="18" charset="0"/>
              </a:endParaRPr>
            </a:p>
          </p:txBody>
        </p:sp>
        <p:sp>
          <p:nvSpPr>
            <p:cNvPr id="16" name="圆角矩形 10">
              <a:extLst>
                <a:ext uri="{FF2B5EF4-FFF2-40B4-BE49-F238E27FC236}">
                  <a16:creationId xmlns="" xmlns:a16="http://schemas.microsoft.com/office/drawing/2014/main" id="{AFD29627-AF95-49D3-8E73-524561F3BC7E}"/>
                </a:ext>
              </a:extLst>
            </p:cNvPr>
            <p:cNvSpPr/>
            <p:nvPr/>
          </p:nvSpPr>
          <p:spPr>
            <a:xfrm>
              <a:off x="4589634" y="1895723"/>
              <a:ext cx="2855913" cy="774700"/>
            </a:xfrm>
            <a:prstGeom prst="roundRect">
              <a:avLst/>
            </a:prstGeom>
            <a:solidFill>
              <a:srgbClr val="427C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17" name="圆角矩形 11">
              <a:extLst>
                <a:ext uri="{FF2B5EF4-FFF2-40B4-BE49-F238E27FC236}">
                  <a16:creationId xmlns="" xmlns:a16="http://schemas.microsoft.com/office/drawing/2014/main" id="{927D6808-1D5B-4251-B6D9-A44EBA98D635}"/>
                </a:ext>
              </a:extLst>
            </p:cNvPr>
            <p:cNvSpPr/>
            <p:nvPr/>
          </p:nvSpPr>
          <p:spPr>
            <a:xfrm>
              <a:off x="4557373" y="4886810"/>
              <a:ext cx="2990631" cy="77470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22" name="矩形 21">
              <a:extLst>
                <a:ext uri="{FF2B5EF4-FFF2-40B4-BE49-F238E27FC236}">
                  <a16:creationId xmlns="" xmlns:a16="http://schemas.microsoft.com/office/drawing/2014/main" id="{EEC262A7-ED25-4488-8E6C-3AECB0FA09A6}"/>
                </a:ext>
              </a:extLst>
            </p:cNvPr>
            <p:cNvSpPr/>
            <p:nvPr/>
          </p:nvSpPr>
          <p:spPr>
            <a:xfrm>
              <a:off x="4927065" y="1928225"/>
              <a:ext cx="2118822" cy="649970"/>
            </a:xfrm>
            <a:prstGeom prst="rect">
              <a:avLst/>
            </a:prstGeom>
            <a:solidFill>
              <a:srgbClr val="427C80"/>
            </a:solidFill>
          </p:spPr>
          <p:txBody>
            <a:bodyPr wrap="none">
              <a:spAutoFit/>
            </a:bodyPr>
            <a:lstStyle/>
            <a:p>
              <a:pPr lvl="0" algn="ctr"/>
              <a:r>
                <a:rPr lang="en-US" altLang="zh-CN" sz="3200" noProof="1">
                  <a:solidFill>
                    <a:srgbClr val="FFFFFF"/>
                  </a:solidFill>
                  <a:latin typeface="Times New Roman" pitchFamily="18" charset="0"/>
                  <a:cs typeface="Times New Roman" pitchFamily="18" charset="0"/>
                </a:rPr>
                <a:t>Khái niệm</a:t>
              </a:r>
              <a:endParaRPr lang="zh-CN" altLang="en-US" sz="3200" noProof="1">
                <a:solidFill>
                  <a:srgbClr val="FFFFFF"/>
                </a:solidFill>
                <a:latin typeface="Times New Roman" pitchFamily="18" charset="0"/>
                <a:cs typeface="Times New Roman" pitchFamily="18" charset="0"/>
              </a:endParaRPr>
            </a:p>
          </p:txBody>
        </p:sp>
        <p:sp>
          <p:nvSpPr>
            <p:cNvPr id="23" name="矩形 22">
              <a:extLst>
                <a:ext uri="{FF2B5EF4-FFF2-40B4-BE49-F238E27FC236}">
                  <a16:creationId xmlns="" xmlns:a16="http://schemas.microsoft.com/office/drawing/2014/main" id="{34E8685A-6257-448D-92EF-41E1DC766E8C}"/>
                </a:ext>
              </a:extLst>
            </p:cNvPr>
            <p:cNvSpPr/>
            <p:nvPr/>
          </p:nvSpPr>
          <p:spPr>
            <a:xfrm>
              <a:off x="4572160" y="4972505"/>
              <a:ext cx="2899074" cy="581553"/>
            </a:xfrm>
            <a:prstGeom prst="rect">
              <a:avLst/>
            </a:prstGeom>
            <a:solidFill>
              <a:schemeClr val="accent1">
                <a:lumMod val="75000"/>
              </a:schemeClr>
            </a:solidFill>
          </p:spPr>
          <p:txBody>
            <a:bodyPr wrap="none">
              <a:spAutoFit/>
            </a:bodyPr>
            <a:lstStyle/>
            <a:p>
              <a:pPr lvl="0" algn="ctr"/>
              <a:r>
                <a:rPr lang="en-US" altLang="zh-CN" sz="2800" noProof="1">
                  <a:solidFill>
                    <a:srgbClr val="FFFFFF"/>
                  </a:solidFill>
                  <a:latin typeface="Times New Roman" pitchFamily="18" charset="0"/>
                  <a:cs typeface="Times New Roman" pitchFamily="18" charset="0"/>
                </a:rPr>
                <a:t>Vai trò ngữ pháp</a:t>
              </a:r>
              <a:endParaRPr lang="zh-CN" altLang="en-US" sz="2800" noProof="1">
                <a:solidFill>
                  <a:srgbClr val="FFFFFF"/>
                </a:solidFill>
                <a:latin typeface="Times New Roman" pitchFamily="18" charset="0"/>
                <a:cs typeface="Times New Roman" pitchFamily="18" charset="0"/>
              </a:endParaRPr>
            </a:p>
          </p:txBody>
        </p:sp>
        <p:cxnSp>
          <p:nvCxnSpPr>
            <p:cNvPr id="24" name="直接连接符 23">
              <a:extLst>
                <a:ext uri="{FF2B5EF4-FFF2-40B4-BE49-F238E27FC236}">
                  <a16:creationId xmlns="" xmlns:a16="http://schemas.microsoft.com/office/drawing/2014/main" id="{0E19C37D-1541-423C-A551-37FAA4E7C081}"/>
                </a:ext>
              </a:extLst>
            </p:cNvPr>
            <p:cNvCxnSpPr/>
            <p:nvPr/>
          </p:nvCxnSpPr>
          <p:spPr>
            <a:xfrm rot="5400000">
              <a:off x="4364614" y="2003073"/>
              <a:ext cx="0" cy="360000"/>
            </a:xfrm>
            <a:prstGeom prst="line">
              <a:avLst/>
            </a:prstGeom>
            <a:grp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5174792" y="1515916"/>
            <a:ext cx="7015621" cy="1384995"/>
          </a:xfrm>
          <a:prstGeom prst="rect">
            <a:avLst/>
          </a:prstGeom>
        </p:spPr>
        <p:txBody>
          <a:bodyPr wrap="square">
            <a:spAutoFit/>
          </a:bodyPr>
          <a:lstStyle/>
          <a:p>
            <a:pPr lvl="0" algn="ctr"/>
            <a:r>
              <a:rPr lang="vi-VN" sz="2800" b="1" dirty="0">
                <a:latin typeface="+mj-lt"/>
              </a:rPr>
              <a:t>Đại từ dùng để trỏ người, sự vật, hoạt </a:t>
            </a:r>
            <a:r>
              <a:rPr lang="vi-VN" sz="2800" b="1" dirty="0" smtClean="0">
                <a:latin typeface="+mj-lt"/>
              </a:rPr>
              <a:t>động, </a:t>
            </a:r>
            <a:r>
              <a:rPr lang="vi-VN" sz="2800" b="1" dirty="0">
                <a:latin typeface="+mj-lt"/>
              </a:rPr>
              <a:t>tính </a:t>
            </a:r>
            <a:r>
              <a:rPr lang="vi-VN" sz="2800" b="1" dirty="0" smtClean="0">
                <a:latin typeface="+mj-lt"/>
              </a:rPr>
              <a:t>chất…</a:t>
            </a:r>
            <a:r>
              <a:rPr lang="en-US" sz="2800" b="1" dirty="0" smtClean="0">
                <a:latin typeface="+mj-lt"/>
              </a:rPr>
              <a:t> </a:t>
            </a:r>
            <a:r>
              <a:rPr lang="vi-VN" sz="2800" b="1" dirty="0" smtClean="0">
                <a:latin typeface="+mj-lt"/>
              </a:rPr>
              <a:t>được </a:t>
            </a:r>
            <a:r>
              <a:rPr lang="vi-VN" sz="2800" b="1" dirty="0">
                <a:latin typeface="+mj-lt"/>
              </a:rPr>
              <a:t>nói đến trong một ngữ cảnh nhất định của lời nói hoặc dùng để hỏi.</a:t>
            </a:r>
            <a:endParaRPr lang="zh-CN" altLang="en-US" sz="2800" b="1" noProof="1">
              <a:solidFill>
                <a:srgbClr val="FFFFFF"/>
              </a:solidFill>
              <a:latin typeface="+mj-lt"/>
            </a:endParaRPr>
          </a:p>
        </p:txBody>
      </p:sp>
      <p:cxnSp>
        <p:nvCxnSpPr>
          <p:cNvPr id="27" name="直接连接符 6">
            <a:extLst>
              <a:ext uri="{FF2B5EF4-FFF2-40B4-BE49-F238E27FC236}">
                <a16:creationId xmlns="" xmlns:a16="http://schemas.microsoft.com/office/drawing/2014/main" id="{F366BE56-EB52-4F2C-8D3C-11E2D1ED5F22}"/>
              </a:ext>
            </a:extLst>
          </p:cNvPr>
          <p:cNvCxnSpPr/>
          <p:nvPr/>
        </p:nvCxnSpPr>
        <p:spPr>
          <a:xfrm rot="5400000">
            <a:off x="4731663" y="4920346"/>
            <a:ext cx="2075534" cy="14516"/>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8">
            <a:extLst>
              <a:ext uri="{FF2B5EF4-FFF2-40B4-BE49-F238E27FC236}">
                <a16:creationId xmlns="" xmlns:a16="http://schemas.microsoft.com/office/drawing/2014/main" id="{7C0E07A1-BEA8-4AB5-BFD7-FA32379C6EEE}"/>
              </a:ext>
            </a:extLst>
          </p:cNvPr>
          <p:cNvCxnSpPr>
            <a:endCxn id="17" idx="3"/>
          </p:cNvCxnSpPr>
          <p:nvPr/>
        </p:nvCxnSpPr>
        <p:spPr>
          <a:xfrm rot="10800000">
            <a:off x="5384802" y="4822145"/>
            <a:ext cx="370117" cy="8236"/>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9">
            <a:extLst>
              <a:ext uri="{FF2B5EF4-FFF2-40B4-BE49-F238E27FC236}">
                <a16:creationId xmlns="" xmlns:a16="http://schemas.microsoft.com/office/drawing/2014/main" id="{EC45DD8B-8569-428E-B88D-A95798F21CCB}"/>
              </a:ext>
            </a:extLst>
          </p:cNvPr>
          <p:cNvCxnSpPr/>
          <p:nvPr/>
        </p:nvCxnSpPr>
        <p:spPr>
          <a:xfrm rot="5400000">
            <a:off x="5953354" y="6700498"/>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3">
            <a:extLst>
              <a:ext uri="{FF2B5EF4-FFF2-40B4-BE49-F238E27FC236}">
                <a16:creationId xmlns="" xmlns:a16="http://schemas.microsoft.com/office/drawing/2014/main" id="{0E19C37D-1541-423C-A551-37FAA4E7C081}"/>
              </a:ext>
            </a:extLst>
          </p:cNvPr>
          <p:cNvCxnSpPr/>
          <p:nvPr/>
        </p:nvCxnSpPr>
        <p:spPr>
          <a:xfrm rot="5400000">
            <a:off x="5953354" y="3734103"/>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3">
            <a:extLst>
              <a:ext uri="{FF2B5EF4-FFF2-40B4-BE49-F238E27FC236}">
                <a16:creationId xmlns="" xmlns:a16="http://schemas.microsoft.com/office/drawing/2014/main" id="{0E19C37D-1541-423C-A551-37FAA4E7C081}"/>
              </a:ext>
            </a:extLst>
          </p:cNvPr>
          <p:cNvCxnSpPr/>
          <p:nvPr/>
        </p:nvCxnSpPr>
        <p:spPr>
          <a:xfrm rot="5400000">
            <a:off x="5917069" y="5802391"/>
            <a:ext cx="0" cy="323890"/>
          </a:xfrm>
          <a:prstGeom prst="line">
            <a:avLst/>
          </a:prstGeom>
          <a:solidFill>
            <a:schemeClr val="bg2">
              <a:lumMod val="25000"/>
            </a:schemeClr>
          </a:solid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146802" y="3221346"/>
            <a:ext cx="6029098" cy="1384995"/>
          </a:xfrm>
          <a:prstGeom prst="rect">
            <a:avLst/>
          </a:prstGeom>
        </p:spPr>
        <p:txBody>
          <a:bodyPr wrap="square">
            <a:spAutoFit/>
          </a:bodyPr>
          <a:lstStyle/>
          <a:p>
            <a:pPr lvl="0" algn="ctr"/>
            <a:r>
              <a:rPr lang="en-US" sz="2800" b="1" dirty="0" err="1">
                <a:solidFill>
                  <a:srgbClr val="FF0000"/>
                </a:solidFill>
                <a:latin typeface="Times New Roman" pitchFamily="18" charset="0"/>
                <a:cs typeface="Times New Roman" pitchFamily="18" charset="0"/>
              </a:rPr>
              <a:t>Chủ</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vị</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a:t>
            </a:r>
          </a:p>
          <a:p>
            <a:pPr lvl="0"/>
            <a:r>
              <a:rPr lang="en-US" altLang="zh-CN" sz="2800" b="1" noProof="1">
                <a:latin typeface="Times New Roman" pitchFamily="18" charset="0"/>
                <a:cs typeface="Times New Roman" pitchFamily="18" charset="0"/>
              </a:rPr>
              <a:t>VD: </a:t>
            </a:r>
            <a:r>
              <a:rPr lang="en-US" altLang="zh-CN" sz="2800" b="1" noProof="1">
                <a:solidFill>
                  <a:srgbClr val="FF0000"/>
                </a:solidFill>
                <a:latin typeface="Times New Roman" pitchFamily="18" charset="0"/>
                <a:cs typeface="Times New Roman" pitchFamily="18" charset="0"/>
              </a:rPr>
              <a:t>Nó</a:t>
            </a:r>
            <a:r>
              <a:rPr lang="en-US" altLang="zh-CN" sz="2800" b="1" noProof="1">
                <a:latin typeface="Times New Roman" pitchFamily="18" charset="0"/>
                <a:cs typeface="Times New Roman" pitchFamily="18" charset="0"/>
              </a:rPr>
              <a:t> lại khéo tay nữa.</a:t>
            </a:r>
          </a:p>
          <a:p>
            <a:pPr lvl="0"/>
            <a:r>
              <a:rPr lang="en-US" altLang="zh-CN" sz="2800" b="1" noProof="1">
                <a:latin typeface="Times New Roman" pitchFamily="18" charset="0"/>
                <a:cs typeface="Times New Roman" pitchFamily="18" charset="0"/>
              </a:rPr>
              <a:t>        Người học giỏi nhất lớp là </a:t>
            </a:r>
            <a:r>
              <a:rPr lang="en-US" altLang="zh-CN" sz="2800" b="1" noProof="1">
                <a:solidFill>
                  <a:srgbClr val="FF0000"/>
                </a:solidFill>
                <a:latin typeface="Times New Roman" pitchFamily="18" charset="0"/>
                <a:cs typeface="Times New Roman" pitchFamily="18" charset="0"/>
              </a:rPr>
              <a:t>nó</a:t>
            </a:r>
            <a:r>
              <a:rPr lang="en-US" altLang="zh-CN" sz="2800" b="1" noProof="1">
                <a:latin typeface="Times New Roman" pitchFamily="18" charset="0"/>
                <a:cs typeface="Times New Roman" pitchFamily="18" charset="0"/>
              </a:rPr>
              <a:t>.</a:t>
            </a:r>
            <a:endParaRPr lang="zh-CN" altLang="en-US" sz="2800" b="1" noProof="1">
              <a:latin typeface="Times New Roman" pitchFamily="18" charset="0"/>
              <a:cs typeface="Times New Roman" pitchFamily="18" charset="0"/>
            </a:endParaRPr>
          </a:p>
        </p:txBody>
      </p:sp>
      <p:sp>
        <p:nvSpPr>
          <p:cNvPr id="35" name="Rectangle 34"/>
          <p:cNvSpPr/>
          <p:nvPr/>
        </p:nvSpPr>
        <p:spPr>
          <a:xfrm>
            <a:off x="5971050" y="4826263"/>
            <a:ext cx="6204850" cy="1815882"/>
          </a:xfrm>
          <a:prstGeom prst="rect">
            <a:avLst/>
          </a:prstGeom>
        </p:spPr>
        <p:txBody>
          <a:bodyPr wrap="square">
            <a:spAutoFit/>
          </a:bodyPr>
          <a:lstStyle/>
          <a:p>
            <a:pPr lvl="0" algn="ctr"/>
            <a:r>
              <a:rPr lang="en-US" sz="2800" b="1" dirty="0" err="1">
                <a:solidFill>
                  <a:srgbClr val="FF0000"/>
                </a:solidFill>
                <a:latin typeface="Times New Roman" pitchFamily="18" charset="0"/>
                <a:cs typeface="Times New Roman" pitchFamily="18" charset="0"/>
              </a:rPr>
              <a:t>Phụ</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a:t>
            </a:r>
          </a:p>
          <a:p>
            <a:pPr lvl="0"/>
            <a:r>
              <a:rPr lang="en-US" altLang="zh-CN" sz="2800" b="1" noProof="1">
                <a:latin typeface="Times New Roman" pitchFamily="18" charset="0"/>
                <a:cs typeface="Times New Roman" pitchFamily="18" charset="0"/>
              </a:rPr>
              <a:t>VD: Tiếng </a:t>
            </a:r>
            <a:r>
              <a:rPr lang="en-US" altLang="zh-CN" sz="2800" b="1" noProof="1">
                <a:solidFill>
                  <a:srgbClr val="FF0000"/>
                </a:solidFill>
                <a:latin typeface="Times New Roman" pitchFamily="18" charset="0"/>
                <a:cs typeface="Times New Roman" pitchFamily="18" charset="0"/>
              </a:rPr>
              <a:t>nó</a:t>
            </a:r>
            <a:r>
              <a:rPr lang="en-US" altLang="zh-CN" sz="2800" b="1" noProof="1">
                <a:latin typeface="Times New Roman" pitchFamily="18" charset="0"/>
                <a:cs typeface="Times New Roman" pitchFamily="18" charset="0"/>
              </a:rPr>
              <a:t> dõng dạc nhất xóm.</a:t>
            </a:r>
          </a:p>
          <a:p>
            <a:pPr lvl="0"/>
            <a:r>
              <a:rPr lang="en-US" altLang="zh-CN" sz="2800" b="1" noProof="1">
                <a:latin typeface="Times New Roman" pitchFamily="18" charset="0"/>
                <a:cs typeface="Times New Roman" pitchFamily="18" charset="0"/>
              </a:rPr>
              <a:t>        Nghe thấy vậy, </a:t>
            </a:r>
            <a:r>
              <a:rPr lang="en-US" altLang="zh-CN" sz="2800" b="1" noProof="1">
                <a:solidFill>
                  <a:srgbClr val="FF0000"/>
                </a:solidFill>
                <a:latin typeface="Times New Roman" pitchFamily="18" charset="0"/>
                <a:cs typeface="Times New Roman" pitchFamily="18" charset="0"/>
              </a:rPr>
              <a:t>nó</a:t>
            </a:r>
            <a:r>
              <a:rPr lang="en-US" altLang="zh-CN" sz="2800" b="1" noProof="1">
                <a:latin typeface="Times New Roman" pitchFamily="18" charset="0"/>
                <a:cs typeface="Times New Roman" pitchFamily="18" charset="0"/>
              </a:rPr>
              <a:t> khóc rống lên</a:t>
            </a:r>
          </a:p>
          <a:p>
            <a:pPr lvl="0"/>
            <a:r>
              <a:rPr lang="en-US" altLang="zh-CN" sz="2800" b="1" noProof="1">
                <a:latin typeface="Times New Roman" pitchFamily="18" charset="0"/>
                <a:cs typeface="Times New Roman" pitchFamily="18" charset="0"/>
              </a:rPr>
              <a:t>        Mẹ tôi cũng đẹp </a:t>
            </a:r>
            <a:r>
              <a:rPr lang="en-US" altLang="zh-CN" sz="2800" b="1" noProof="1">
                <a:solidFill>
                  <a:srgbClr val="FF0000"/>
                </a:solidFill>
                <a:latin typeface="Times New Roman" pitchFamily="18" charset="0"/>
                <a:cs typeface="Times New Roman" pitchFamily="18" charset="0"/>
              </a:rPr>
              <a:t>vậy</a:t>
            </a:r>
            <a:r>
              <a:rPr lang="en-US" altLang="zh-CN" sz="2800" b="1" noProof="1">
                <a:latin typeface="Times New Roman" pitchFamily="18" charset="0"/>
                <a:cs typeface="Times New Roman" pitchFamily="18" charset="0"/>
              </a:rPr>
              <a:t>.</a:t>
            </a:r>
          </a:p>
        </p:txBody>
      </p:sp>
    </p:spTree>
    <p:extLst>
      <p:ext uri="{BB962C8B-B14F-4D97-AF65-F5344CB8AC3E}">
        <p14:creationId xmlns:p14="http://schemas.microsoft.com/office/powerpoint/2010/main" val="342659404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304800" y="1882117"/>
            <a:ext cx="9226616" cy="615553"/>
          </a:xfrm>
          <a:prstGeom prst="rect">
            <a:avLst/>
          </a:prstGeom>
        </p:spPr>
        <p:txBody>
          <a:bodyPr wrap="square">
            <a:spAutoFit/>
          </a:bodyPr>
          <a:lstStyle/>
          <a:p>
            <a:r>
              <a:rPr lang="vi-VN" sz="3400" b="1" dirty="0">
                <a:latin typeface="Times New Roman" panose="02020603050405020304" pitchFamily="18" charset="0"/>
                <a:cs typeface="Times New Roman" panose="02020603050405020304" pitchFamily="18" charset="0"/>
              </a:rPr>
              <a:t>a) Đồ chơi của chúng tôi chẳng có nhiều.</a:t>
            </a:r>
          </a:p>
        </p:txBody>
      </p:sp>
      <p:sp>
        <p:nvSpPr>
          <p:cNvPr id="53" name="Rectangle 52"/>
          <p:cNvSpPr/>
          <p:nvPr/>
        </p:nvSpPr>
        <p:spPr>
          <a:xfrm>
            <a:off x="304800" y="2662655"/>
            <a:ext cx="11768447" cy="1138773"/>
          </a:xfrm>
          <a:prstGeom prst="rect">
            <a:avLst/>
          </a:prstGeom>
        </p:spPr>
        <p:txBody>
          <a:bodyPr wrap="square">
            <a:spAutoFit/>
          </a:bodyPr>
          <a:lstStyle/>
          <a:p>
            <a:r>
              <a:rPr lang="vi-VN" sz="3400" b="1" dirty="0">
                <a:latin typeface="Times New Roman" panose="02020603050405020304" pitchFamily="18" charset="0"/>
                <a:cs typeface="Times New Roman" panose="02020603050405020304" pitchFamily="18" charset="0"/>
              </a:rPr>
              <a:t>b) </a:t>
            </a:r>
            <a:r>
              <a:rPr lang="en-US" sz="3400" b="1" dirty="0">
                <a:latin typeface="Times New Roman" panose="02020603050405020304" pitchFamily="18" charset="0"/>
                <a:cs typeface="Times New Roman" panose="02020603050405020304" pitchFamily="18" charset="0"/>
              </a:rPr>
              <a:t>H</a:t>
            </a:r>
            <a:r>
              <a:rPr lang="vi-VN" sz="3400" b="1" dirty="0">
                <a:latin typeface="Times New Roman" panose="02020603050405020304" pitchFamily="18" charset="0"/>
                <a:cs typeface="Times New Roman" panose="02020603050405020304" pitchFamily="18" charset="0"/>
              </a:rPr>
              <a:t>ọ muốn cam kết rằng, không có ưu tiên nào lớn hơn ưu tiên giáo dục thế hệ trẻ tương </a:t>
            </a:r>
            <a:r>
              <a:rPr lang="vi-VN" sz="3400" b="1" dirty="0" smtClean="0">
                <a:latin typeface="Times New Roman" panose="02020603050405020304" pitchFamily="18" charset="0"/>
                <a:cs typeface="Times New Roman" panose="02020603050405020304" pitchFamily="18" charset="0"/>
              </a:rPr>
              <a:t>lai</a:t>
            </a:r>
            <a:r>
              <a:rPr lang="en-US" sz="3400" b="1" dirty="0" smtClean="0">
                <a:latin typeface="Times New Roman" panose="02020603050405020304" pitchFamily="18" charset="0"/>
                <a:cs typeface="Times New Roman" panose="02020603050405020304" pitchFamily="18" charset="0"/>
              </a:rPr>
              <a:t>.</a:t>
            </a:r>
            <a:endParaRPr lang="vi-VN" sz="3400" b="1" dirty="0">
              <a:latin typeface="Times New Roman" panose="02020603050405020304" pitchFamily="18" charset="0"/>
              <a:cs typeface="Times New Roman" panose="02020603050405020304" pitchFamily="18" charset="0"/>
            </a:endParaRPr>
          </a:p>
        </p:txBody>
      </p:sp>
      <p:sp>
        <p:nvSpPr>
          <p:cNvPr id="54" name="Rectangle 53"/>
          <p:cNvSpPr/>
          <p:nvPr/>
        </p:nvSpPr>
        <p:spPr>
          <a:xfrm>
            <a:off x="304800" y="4716174"/>
            <a:ext cx="12115567" cy="615553"/>
          </a:xfrm>
          <a:prstGeom prst="rect">
            <a:avLst/>
          </a:prstGeom>
        </p:spPr>
        <p:txBody>
          <a:bodyPr wrap="square">
            <a:spAutoFit/>
          </a:bodyPr>
          <a:lstStyle/>
          <a:p>
            <a:r>
              <a:rPr lang="vi-VN" sz="3400" b="1" dirty="0">
                <a:latin typeface="Times New Roman" panose="02020603050405020304" pitchFamily="18" charset="0"/>
                <a:cs typeface="Times New Roman" panose="02020603050405020304" pitchFamily="18" charset="0"/>
              </a:rPr>
              <a:t>d) Tôi lấy giấy bút ra hí hoáy vẽ. Hà cũng bắt chước làm vậy.</a:t>
            </a:r>
            <a:endParaRPr lang="en-US" sz="3400" b="1" dirty="0">
              <a:solidFill>
                <a:srgbClr val="FF0000"/>
              </a:solidFill>
              <a:latin typeface="Times New Roman" panose="02020603050405020304" pitchFamily="18" charset="0"/>
              <a:cs typeface="Times New Roman" panose="02020603050405020304" pitchFamily="18" charset="0"/>
            </a:endParaRPr>
          </a:p>
        </p:txBody>
      </p:sp>
      <p:sp>
        <p:nvSpPr>
          <p:cNvPr id="55" name="Rectangle 54"/>
          <p:cNvSpPr/>
          <p:nvPr/>
        </p:nvSpPr>
        <p:spPr>
          <a:xfrm>
            <a:off x="304800" y="5496712"/>
            <a:ext cx="5956650" cy="615553"/>
          </a:xfrm>
          <a:prstGeom prst="rect">
            <a:avLst/>
          </a:prstGeom>
        </p:spPr>
        <p:txBody>
          <a:bodyPr wrap="square">
            <a:spAutoFit/>
          </a:bodyPr>
          <a:lstStyle/>
          <a:p>
            <a:r>
              <a:rPr lang="vi-VN" sz="3400" b="1" dirty="0">
                <a:latin typeface="Times New Roman" panose="02020603050405020304" pitchFamily="18" charset="0"/>
                <a:cs typeface="Times New Roman" panose="02020603050405020304" pitchFamily="18" charset="0"/>
              </a:rPr>
              <a:t>e) Ai là người dũng cảm nhất?</a:t>
            </a:r>
            <a:endParaRPr lang="en-US" sz="3400" b="1" dirty="0">
              <a:latin typeface="Times New Roman" panose="02020603050405020304" pitchFamily="18" charset="0"/>
              <a:cs typeface="Times New Roman" panose="02020603050405020304" pitchFamily="18" charset="0"/>
            </a:endParaRPr>
          </a:p>
        </p:txBody>
      </p:sp>
      <p:pic>
        <p:nvPicPr>
          <p:cNvPr id="15"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0115" y="-198644"/>
            <a:ext cx="1802771" cy="1287215"/>
          </a:xfrm>
          <a:prstGeom prst="rect">
            <a:avLst/>
          </a:prstGeom>
        </p:spPr>
      </p:pic>
      <p:sp>
        <p:nvSpPr>
          <p:cNvPr id="16" name="TextBox 15"/>
          <p:cNvSpPr txBox="1"/>
          <p:nvPr/>
        </p:nvSpPr>
        <p:spPr>
          <a:xfrm>
            <a:off x="3442886" y="24361"/>
            <a:ext cx="7641771" cy="1661993"/>
          </a:xfrm>
          <a:prstGeom prst="rect">
            <a:avLst/>
          </a:prstGeom>
          <a:noFill/>
        </p:spPr>
        <p:txBody>
          <a:bodyPr wrap="square" rtlCol="0">
            <a:spAutoFit/>
          </a:bodyPr>
          <a:lstStyle/>
          <a:p>
            <a:pPr algn="ctr"/>
            <a:r>
              <a:rPr lang="en-US" sz="3400" b="1" dirty="0" err="1">
                <a:solidFill>
                  <a:srgbClr val="FF0000"/>
                </a:solidFill>
                <a:latin typeface="Times New Roman" panose="02020603050405020304" pitchFamily="18" charset="0"/>
                <a:cs typeface="Times New Roman" panose="02020603050405020304" pitchFamily="18" charset="0"/>
              </a:rPr>
              <a:t>Bài</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tập</a:t>
            </a:r>
            <a:r>
              <a:rPr lang="en-US" sz="3400" b="1" dirty="0">
                <a:solidFill>
                  <a:srgbClr val="FF0000"/>
                </a:solidFill>
                <a:latin typeface="Times New Roman" panose="02020603050405020304" pitchFamily="18" charset="0"/>
                <a:cs typeface="Times New Roman" panose="02020603050405020304" pitchFamily="18" charset="0"/>
              </a:rPr>
              <a:t> </a:t>
            </a:r>
            <a:r>
              <a:rPr lang="en-US" sz="3400" b="1" dirty="0" err="1">
                <a:solidFill>
                  <a:srgbClr val="FF0000"/>
                </a:solidFill>
                <a:latin typeface="Times New Roman" panose="02020603050405020304" pitchFamily="18" charset="0"/>
                <a:cs typeface="Times New Roman" panose="02020603050405020304" pitchFamily="18" charset="0"/>
              </a:rPr>
              <a:t>nhanh</a:t>
            </a:r>
            <a:endParaRPr lang="en-US" sz="3400" b="1" dirty="0">
              <a:solidFill>
                <a:srgbClr val="FF0000"/>
              </a:solidFill>
              <a:latin typeface="Times New Roman" panose="02020603050405020304" pitchFamily="18" charset="0"/>
              <a:cs typeface="Times New Roman" panose="02020603050405020304" pitchFamily="18" charset="0"/>
            </a:endParaRPr>
          </a:p>
          <a:p>
            <a:pPr algn="ctr"/>
            <a:r>
              <a:rPr lang="en-US" sz="3400" b="1" dirty="0" err="1" smtClean="0">
                <a:solidFill>
                  <a:srgbClr val="00B050"/>
                </a:solidFill>
                <a:latin typeface="Times New Roman" panose="02020603050405020304" pitchFamily="18" charset="0"/>
                <a:cs typeface="Times New Roman" panose="02020603050405020304" pitchFamily="18" charset="0"/>
              </a:rPr>
              <a:t>Tìm</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smtClean="0">
                <a:solidFill>
                  <a:srgbClr val="00B050"/>
                </a:solidFill>
                <a:latin typeface="Times New Roman" panose="02020603050405020304" pitchFamily="18" charset="0"/>
                <a:cs typeface="Times New Roman" panose="02020603050405020304" pitchFamily="18" charset="0"/>
              </a:rPr>
              <a:t>và</a:t>
            </a:r>
            <a:r>
              <a:rPr lang="en-US" sz="3400" b="1" dirty="0" smtClean="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cho</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biết</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smtClean="0">
                <a:solidFill>
                  <a:srgbClr val="00B050"/>
                </a:solidFill>
                <a:latin typeface="Times New Roman" panose="02020603050405020304" pitchFamily="18" charset="0"/>
                <a:cs typeface="Times New Roman" panose="02020603050405020304" pitchFamily="18" charset="0"/>
              </a:rPr>
              <a:t>vai</a:t>
            </a:r>
            <a:r>
              <a:rPr lang="en-US" sz="3400" b="1" dirty="0" smtClean="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trò</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ngữ</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pháp</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của</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đại</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từ</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trong</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các</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a:solidFill>
                  <a:srgbClr val="00B050"/>
                </a:solidFill>
                <a:latin typeface="Times New Roman" panose="02020603050405020304" pitchFamily="18" charset="0"/>
                <a:cs typeface="Times New Roman" panose="02020603050405020304" pitchFamily="18" charset="0"/>
              </a:rPr>
              <a:t>câu</a:t>
            </a:r>
            <a:r>
              <a:rPr lang="en-US" sz="3400" b="1" dirty="0">
                <a:solidFill>
                  <a:srgbClr val="00B050"/>
                </a:solidFill>
                <a:latin typeface="Times New Roman" panose="02020603050405020304" pitchFamily="18" charset="0"/>
                <a:cs typeface="Times New Roman" panose="02020603050405020304" pitchFamily="18" charset="0"/>
              </a:rPr>
              <a:t> </a:t>
            </a:r>
            <a:r>
              <a:rPr lang="en-US" sz="3400" b="1" dirty="0" err="1" smtClean="0">
                <a:solidFill>
                  <a:srgbClr val="00B050"/>
                </a:solidFill>
                <a:latin typeface="Times New Roman" panose="02020603050405020304" pitchFamily="18" charset="0"/>
                <a:cs typeface="Times New Roman" panose="02020603050405020304" pitchFamily="18" charset="0"/>
              </a:rPr>
              <a:t>sau</a:t>
            </a:r>
            <a:r>
              <a:rPr lang="en-US" sz="3400" b="1" dirty="0">
                <a:solidFill>
                  <a:srgbClr val="00B050"/>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304800" y="3935636"/>
            <a:ext cx="8424631" cy="615553"/>
          </a:xfrm>
          <a:prstGeom prst="rect">
            <a:avLst/>
          </a:prstGeom>
        </p:spPr>
        <p:txBody>
          <a:bodyPr wrap="square">
            <a:spAutoFit/>
          </a:bodyPr>
          <a:lstStyle/>
          <a:p>
            <a:r>
              <a:rPr lang="vi-VN" sz="3400" b="1" dirty="0">
                <a:latin typeface="Times New Roman" panose="02020603050405020304" pitchFamily="18" charset="0"/>
                <a:cs typeface="Times New Roman" panose="02020603050405020304" pitchFamily="18" charset="0"/>
              </a:rPr>
              <a:t>c) Hôm qua, người về muộn nhất lớp là tôi.</a:t>
            </a:r>
            <a:endParaRPr lang="en-US"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939848"/>
      </p:ext>
    </p:extLst>
  </p:cSld>
  <p:clrMapOvr>
    <a:masterClrMapping/>
  </p:clrMapOvr>
  <p:transition spd="slow"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卡通幼儿教育PPT模板"/>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5743</TotalTime>
  <Words>1636</Words>
  <Application>Microsoft Office PowerPoint</Application>
  <PresentationFormat>Custom</PresentationFormat>
  <Paragraphs>219</Paragraphs>
  <Slides>36</Slides>
  <Notes>16</Notes>
  <HiddenSlides>0</HiddenSlides>
  <MMClips>0</MMClips>
  <ScaleCrop>false</ScaleCrop>
  <HeadingPairs>
    <vt:vector size="4" baseType="variant">
      <vt:variant>
        <vt:lpstr>Theme</vt:lpstr>
      </vt:variant>
      <vt:variant>
        <vt:i4>10</vt:i4>
      </vt:variant>
      <vt:variant>
        <vt:lpstr>Slide Titles</vt:lpstr>
      </vt:variant>
      <vt:variant>
        <vt:i4>36</vt:i4>
      </vt:variant>
    </vt:vector>
  </HeadingPairs>
  <TitlesOfParts>
    <vt:vector size="46"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卡通幼儿教育PPT模板</dc:title>
  <dc:creator>lzj</dc:creator>
  <cp:lastModifiedBy>steven nguyen</cp:lastModifiedBy>
  <cp:revision>3219</cp:revision>
  <dcterms:created xsi:type="dcterms:W3CDTF">2015-12-01T09:06:39Z</dcterms:created>
  <dcterms:modified xsi:type="dcterms:W3CDTF">2021-10-04T07:35:37Z</dcterms:modified>
</cp:coreProperties>
</file>